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15"/>
  </p:notesMasterIdLst>
  <p:sldIdLst>
    <p:sldId id="256" r:id="rId2"/>
    <p:sldId id="258" r:id="rId3"/>
    <p:sldId id="266" r:id="rId4"/>
    <p:sldId id="257" r:id="rId5"/>
    <p:sldId id="260" r:id="rId6"/>
    <p:sldId id="259" r:id="rId7"/>
    <p:sldId id="264" r:id="rId8"/>
    <p:sldId id="261" r:id="rId9"/>
    <p:sldId id="262" r:id="rId10"/>
    <p:sldId id="265" r:id="rId11"/>
    <p:sldId id="267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mp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tmp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816BB8-3BBD-4A87-8AD0-668C6EEC78A5}" type="datetimeFigureOut">
              <a:rPr lang="zh-TW" altLang="en-US" smtClean="0"/>
              <a:t>2021/1/14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350CA6-8C0B-48AC-B423-427B1A6B1E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7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8039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971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1566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89258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1214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809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35870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98820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940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367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145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610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0200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293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582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337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49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018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497668" y="2844797"/>
            <a:ext cx="7010399" cy="668870"/>
          </a:xfrm>
        </p:spPr>
        <p:txBody>
          <a:bodyPr/>
          <a:lstStyle/>
          <a:p>
            <a:r>
              <a:rPr lang="en-US" altLang="zh-TW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Route Planning</a:t>
            </a:r>
            <a:endParaRPr lang="zh-TW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20210114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Student: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Yang-Hang Wu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Supervisor: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Kuo-Shen Chen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63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Relaxation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7342094" y="2469847"/>
            <a:ext cx="3980329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 Distance  </a:t>
            </a:r>
            <a:r>
              <a:rPr lang="zh-TW" altLang="en-US" dirty="0" smtClean="0"/>
              <a:t>   Visited       </a:t>
            </a:r>
            <a:r>
              <a:rPr lang="zh-TW" altLang="en-US" dirty="0"/>
              <a:t>Path </a:t>
            </a:r>
            <a:r>
              <a:rPr lang="zh-TW" altLang="en-US" dirty="0" smtClean="0"/>
              <a:t>   Instruction</a:t>
            </a:r>
            <a:endParaRPr lang="zh-TW" altLang="en-US" dirty="0"/>
          </a:p>
          <a:p>
            <a:r>
              <a:rPr lang="zh-TW" altLang="en-US" dirty="0"/>
              <a:t>0      </a:t>
            </a:r>
            <a:r>
              <a:rPr lang="zh-TW" altLang="en-US" dirty="0" smtClean="0"/>
              <a:t>    </a:t>
            </a:r>
            <a:r>
              <a:rPr lang="zh-TW" altLang="en-US" dirty="0"/>
              <a:t>0     </a:t>
            </a:r>
            <a:r>
              <a:rPr lang="zh-TW" altLang="en-US" dirty="0" smtClean="0"/>
              <a:t>   True            </a:t>
            </a:r>
            <a:r>
              <a:rPr lang="zh-TW" altLang="en-US" dirty="0"/>
              <a:t>0</a:t>
            </a:r>
          </a:p>
          <a:p>
            <a:r>
              <a:rPr lang="zh-TW" altLang="en-US" dirty="0"/>
              <a:t>1    </a:t>
            </a:r>
            <a:r>
              <a:rPr lang="zh-TW" altLang="en-US" dirty="0" smtClean="0"/>
              <a:t>    </a:t>
            </a:r>
            <a:r>
              <a:rPr lang="zh-TW" altLang="en-US" dirty="0"/>
              <a:t>7.0     </a:t>
            </a:r>
            <a:r>
              <a:rPr lang="zh-TW" altLang="en-US" dirty="0" smtClean="0"/>
              <a:t>  True  </a:t>
            </a:r>
            <a:r>
              <a:rPr lang="zh-TW" altLang="en-US" dirty="0">
                <a:solidFill>
                  <a:srgbClr val="FF0000"/>
                </a:solidFill>
              </a:rPr>
              <a:t>0 3 6 4 2 1</a:t>
            </a:r>
            <a:r>
              <a:rPr lang="zh-TW" altLang="en-US" dirty="0"/>
              <a:t>   2 2 3 4 4</a:t>
            </a:r>
          </a:p>
          <a:p>
            <a:r>
              <a:rPr lang="zh-TW" altLang="en-US" dirty="0"/>
              <a:t>2     </a:t>
            </a:r>
            <a:r>
              <a:rPr lang="zh-TW" altLang="en-US" dirty="0" smtClean="0"/>
              <a:t>   </a:t>
            </a:r>
            <a:r>
              <a:rPr lang="zh-TW" altLang="en-US" dirty="0"/>
              <a:t>6.0     </a:t>
            </a:r>
            <a:r>
              <a:rPr lang="zh-TW" altLang="en-US" dirty="0" smtClean="0"/>
              <a:t>  True    </a:t>
            </a:r>
            <a:r>
              <a:rPr lang="zh-TW" altLang="en-US" dirty="0"/>
              <a:t>0 3 6 4 2     2 2 3 4</a:t>
            </a:r>
          </a:p>
          <a:p>
            <a:r>
              <a:rPr lang="zh-TW" altLang="en-US" dirty="0"/>
              <a:t>3      </a:t>
            </a:r>
            <a:r>
              <a:rPr lang="zh-TW" altLang="en-US" dirty="0" smtClean="0"/>
              <a:t>  </a:t>
            </a:r>
            <a:r>
              <a:rPr lang="zh-TW" altLang="en-US" dirty="0"/>
              <a:t>2.0     </a:t>
            </a:r>
            <a:r>
              <a:rPr lang="zh-TW" altLang="en-US" dirty="0" smtClean="0"/>
              <a:t>  True          </a:t>
            </a:r>
            <a:r>
              <a:rPr lang="zh-TW" altLang="en-US" dirty="0"/>
              <a:t>0 3           2</a:t>
            </a:r>
          </a:p>
          <a:p>
            <a:r>
              <a:rPr lang="zh-TW" altLang="en-US" dirty="0"/>
              <a:t>4       </a:t>
            </a:r>
            <a:r>
              <a:rPr lang="zh-TW" altLang="en-US" dirty="0" smtClean="0"/>
              <a:t> 5</a:t>
            </a:r>
            <a:r>
              <a:rPr lang="zh-TW" altLang="en-US" dirty="0"/>
              <a:t>.0     </a:t>
            </a:r>
            <a:r>
              <a:rPr lang="zh-TW" altLang="en-US" dirty="0" smtClean="0"/>
              <a:t>  True      </a:t>
            </a:r>
            <a:r>
              <a:rPr lang="zh-TW" altLang="en-US" dirty="0"/>
              <a:t>0 3 6 4       2 2 3</a:t>
            </a:r>
          </a:p>
          <a:p>
            <a:r>
              <a:rPr lang="zh-TW" altLang="en-US" dirty="0"/>
              <a:t>5      </a:t>
            </a:r>
            <a:r>
              <a:rPr lang="zh-TW" altLang="en-US" dirty="0" smtClean="0"/>
              <a:t> None    </a:t>
            </a:r>
            <a:r>
              <a:rPr lang="zh-TW" altLang="en-US" dirty="0"/>
              <a:t>False         None</a:t>
            </a:r>
          </a:p>
          <a:p>
            <a:r>
              <a:rPr lang="zh-TW" altLang="en-US" dirty="0"/>
              <a:t>6      </a:t>
            </a:r>
            <a:r>
              <a:rPr lang="zh-TW" altLang="en-US" dirty="0" smtClean="0"/>
              <a:t>  </a:t>
            </a:r>
            <a:r>
              <a:rPr lang="zh-TW" altLang="en-US" dirty="0"/>
              <a:t>4.0 </a:t>
            </a:r>
            <a:r>
              <a:rPr lang="zh-TW" altLang="en-US" dirty="0" smtClean="0"/>
              <a:t>      </a:t>
            </a:r>
            <a:r>
              <a:rPr lang="zh-TW" altLang="en-US" dirty="0"/>
              <a:t>True        0 3 6         2 2</a:t>
            </a:r>
          </a:p>
          <a:p>
            <a:r>
              <a:rPr lang="zh-TW" altLang="en-US" dirty="0"/>
              <a:t>7      </a:t>
            </a:r>
            <a:r>
              <a:rPr lang="zh-TW" altLang="en-US" dirty="0" smtClean="0"/>
              <a:t> 11</a:t>
            </a:r>
            <a:r>
              <a:rPr lang="zh-TW" altLang="en-US" dirty="0"/>
              <a:t>.0  </a:t>
            </a:r>
            <a:r>
              <a:rPr lang="zh-TW" altLang="en-US" dirty="0" smtClean="0"/>
              <a:t>    </a:t>
            </a:r>
            <a:r>
              <a:rPr lang="zh-TW" altLang="en-US" dirty="0"/>
              <a:t>False    0 3 6 4 7     2 2 3 3</a:t>
            </a:r>
          </a:p>
          <a:p>
            <a:r>
              <a:rPr lang="zh-TW" altLang="en-US" dirty="0"/>
              <a:t>8     </a:t>
            </a:r>
            <a:r>
              <a:rPr lang="zh-TW" altLang="en-US" dirty="0" smtClean="0"/>
              <a:t>  </a:t>
            </a:r>
            <a:r>
              <a:rPr lang="zh-TW" altLang="en-US" dirty="0"/>
              <a:t>None    False         None</a:t>
            </a:r>
          </a:p>
          <a:p>
            <a:r>
              <a:rPr lang="zh-TW" altLang="en-US" dirty="0"/>
              <a:t>9      </a:t>
            </a:r>
            <a:r>
              <a:rPr lang="zh-TW" altLang="en-US" dirty="0" smtClean="0"/>
              <a:t> None    </a:t>
            </a:r>
            <a:r>
              <a:rPr lang="zh-TW" altLang="en-US" dirty="0"/>
              <a:t>False         None</a:t>
            </a:r>
          </a:p>
          <a:p>
            <a:r>
              <a:rPr lang="zh-TW" altLang="en-US" dirty="0"/>
              <a:t>10     None    False         None</a:t>
            </a:r>
          </a:p>
          <a:p>
            <a:r>
              <a:rPr lang="zh-TW" altLang="en-US" dirty="0"/>
              <a:t>11     None    False         None</a:t>
            </a:r>
          </a:p>
        </p:txBody>
      </p:sp>
      <p:grpSp>
        <p:nvGrpSpPr>
          <p:cNvPr id="5" name="群組 4"/>
          <p:cNvGrpSpPr/>
          <p:nvPr/>
        </p:nvGrpSpPr>
        <p:grpSpPr>
          <a:xfrm>
            <a:off x="1338872" y="2714020"/>
            <a:ext cx="5923059" cy="2811622"/>
            <a:chOff x="2427839" y="2780522"/>
            <a:chExt cx="5923059" cy="2811622"/>
          </a:xfrm>
        </p:grpSpPr>
        <p:sp>
          <p:nvSpPr>
            <p:cNvPr id="6" name="橢圓 5"/>
            <p:cNvSpPr/>
            <p:nvPr/>
          </p:nvSpPr>
          <p:spPr>
            <a:xfrm>
              <a:off x="2472612" y="2780522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0</a:t>
              </a:r>
              <a:endParaRPr lang="zh-TW" altLang="en-US" dirty="0"/>
            </a:p>
          </p:txBody>
        </p:sp>
        <p:sp>
          <p:nvSpPr>
            <p:cNvPr id="7" name="橢圓 6"/>
            <p:cNvSpPr/>
            <p:nvPr/>
          </p:nvSpPr>
          <p:spPr>
            <a:xfrm>
              <a:off x="3670041" y="2780522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3</a:t>
              </a:r>
              <a:endParaRPr lang="zh-TW" altLang="en-US" dirty="0"/>
            </a:p>
          </p:txBody>
        </p:sp>
        <p:sp>
          <p:nvSpPr>
            <p:cNvPr id="8" name="橢圓 7"/>
            <p:cNvSpPr/>
            <p:nvPr/>
          </p:nvSpPr>
          <p:spPr>
            <a:xfrm>
              <a:off x="4867470" y="2780522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6</a:t>
              </a:r>
              <a:endParaRPr lang="zh-TW" altLang="en-US" dirty="0"/>
            </a:p>
          </p:txBody>
        </p:sp>
        <p:sp>
          <p:nvSpPr>
            <p:cNvPr id="9" name="橢圓 8"/>
            <p:cNvSpPr/>
            <p:nvPr/>
          </p:nvSpPr>
          <p:spPr>
            <a:xfrm>
              <a:off x="2472611" y="3884644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1</a:t>
              </a:r>
              <a:endParaRPr lang="zh-TW" altLang="en-US" dirty="0"/>
            </a:p>
          </p:txBody>
        </p:sp>
        <p:sp>
          <p:nvSpPr>
            <p:cNvPr id="10" name="橢圓 9"/>
            <p:cNvSpPr/>
            <p:nvPr/>
          </p:nvSpPr>
          <p:spPr>
            <a:xfrm>
              <a:off x="2472611" y="4988766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5</a:t>
              </a:r>
              <a:endParaRPr lang="zh-TW" altLang="en-US" dirty="0"/>
            </a:p>
          </p:txBody>
        </p:sp>
        <p:sp>
          <p:nvSpPr>
            <p:cNvPr id="11" name="橢圓 10"/>
            <p:cNvSpPr/>
            <p:nvPr/>
          </p:nvSpPr>
          <p:spPr>
            <a:xfrm>
              <a:off x="3670041" y="3884644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2</a:t>
              </a:r>
              <a:endParaRPr lang="zh-TW" altLang="en-US" dirty="0"/>
            </a:p>
          </p:txBody>
        </p:sp>
        <p:sp>
          <p:nvSpPr>
            <p:cNvPr id="12" name="橢圓 11"/>
            <p:cNvSpPr/>
            <p:nvPr/>
          </p:nvSpPr>
          <p:spPr>
            <a:xfrm>
              <a:off x="4867468" y="3884644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4</a:t>
              </a:r>
              <a:endParaRPr lang="zh-TW" altLang="en-US" dirty="0"/>
            </a:p>
          </p:txBody>
        </p:sp>
        <p:sp>
          <p:nvSpPr>
            <p:cNvPr id="13" name="橢圓 12"/>
            <p:cNvSpPr/>
            <p:nvPr/>
          </p:nvSpPr>
          <p:spPr>
            <a:xfrm>
              <a:off x="4861246" y="5022977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7</a:t>
              </a:r>
              <a:endParaRPr lang="zh-TW" altLang="en-US" dirty="0"/>
            </a:p>
          </p:txBody>
        </p:sp>
        <p:sp>
          <p:nvSpPr>
            <p:cNvPr id="14" name="橢圓 13"/>
            <p:cNvSpPr/>
            <p:nvPr/>
          </p:nvSpPr>
          <p:spPr>
            <a:xfrm>
              <a:off x="6593632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8</a:t>
              </a:r>
              <a:endParaRPr lang="zh-TW" altLang="en-US" dirty="0"/>
            </a:p>
          </p:txBody>
        </p:sp>
        <p:sp>
          <p:nvSpPr>
            <p:cNvPr id="15" name="橢圓 14"/>
            <p:cNvSpPr/>
            <p:nvPr/>
          </p:nvSpPr>
          <p:spPr>
            <a:xfrm>
              <a:off x="7791061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9</a:t>
              </a:r>
              <a:endParaRPr lang="zh-TW" altLang="en-US" dirty="0"/>
            </a:p>
          </p:txBody>
        </p:sp>
        <p:sp>
          <p:nvSpPr>
            <p:cNvPr id="16" name="橢圓 15"/>
            <p:cNvSpPr/>
            <p:nvPr/>
          </p:nvSpPr>
          <p:spPr>
            <a:xfrm>
              <a:off x="6593632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10</a:t>
              </a:r>
              <a:endParaRPr lang="zh-TW" altLang="en-US" sz="1600" dirty="0"/>
            </a:p>
          </p:txBody>
        </p:sp>
        <p:sp>
          <p:nvSpPr>
            <p:cNvPr id="17" name="橢圓 16"/>
            <p:cNvSpPr/>
            <p:nvPr/>
          </p:nvSpPr>
          <p:spPr>
            <a:xfrm>
              <a:off x="7791059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11</a:t>
              </a:r>
              <a:endParaRPr lang="zh-TW" altLang="en-US" sz="1600" dirty="0"/>
            </a:p>
          </p:txBody>
        </p:sp>
        <p:grpSp>
          <p:nvGrpSpPr>
            <p:cNvPr id="18" name="群組 17"/>
            <p:cNvGrpSpPr/>
            <p:nvPr/>
          </p:nvGrpSpPr>
          <p:grpSpPr>
            <a:xfrm>
              <a:off x="2427839" y="3349689"/>
              <a:ext cx="328936" cy="534955"/>
              <a:chOff x="2427839" y="3349689"/>
              <a:chExt cx="328936" cy="534955"/>
            </a:xfrm>
          </p:grpSpPr>
          <p:cxnSp>
            <p:nvCxnSpPr>
              <p:cNvPr id="61" name="直線單箭頭接點 60"/>
              <p:cNvCxnSpPr>
                <a:stCxn id="6" idx="4"/>
                <a:endCxn id="9" idx="0"/>
              </p:cNvCxnSpPr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7030A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2" name="文字方塊 61"/>
              <p:cNvSpPr txBox="1"/>
              <p:nvPr/>
            </p:nvSpPr>
            <p:spPr>
              <a:xfrm>
                <a:off x="2427839" y="3432500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13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19" name="群組 18"/>
            <p:cNvGrpSpPr/>
            <p:nvPr/>
          </p:nvGrpSpPr>
          <p:grpSpPr>
            <a:xfrm>
              <a:off x="2432875" y="4453811"/>
              <a:ext cx="324692" cy="534955"/>
              <a:chOff x="2427839" y="3349689"/>
              <a:chExt cx="324692" cy="534955"/>
            </a:xfrm>
          </p:grpSpPr>
          <p:cxnSp>
            <p:nvCxnSpPr>
              <p:cNvPr id="59" name="直線單箭頭接點 58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0" name="文字方塊 59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0" name="群組 19"/>
            <p:cNvGrpSpPr/>
            <p:nvPr/>
          </p:nvGrpSpPr>
          <p:grpSpPr>
            <a:xfrm>
              <a:off x="3617538" y="3349689"/>
              <a:ext cx="328936" cy="534955"/>
              <a:chOff x="2427839" y="3349689"/>
              <a:chExt cx="328936" cy="534955"/>
            </a:xfrm>
          </p:grpSpPr>
          <p:cxnSp>
            <p:nvCxnSpPr>
              <p:cNvPr id="57" name="直線單箭頭接點 56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8" name="文字方塊 57"/>
              <p:cNvSpPr txBox="1"/>
              <p:nvPr/>
            </p:nvSpPr>
            <p:spPr>
              <a:xfrm>
                <a:off x="2427839" y="3432500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10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1" name="群組 20"/>
            <p:cNvGrpSpPr/>
            <p:nvPr/>
          </p:nvGrpSpPr>
          <p:grpSpPr>
            <a:xfrm>
              <a:off x="4827781" y="3349945"/>
              <a:ext cx="324692" cy="534955"/>
              <a:chOff x="2427839" y="3349689"/>
              <a:chExt cx="324692" cy="534955"/>
            </a:xfrm>
          </p:grpSpPr>
          <p:cxnSp>
            <p:nvCxnSpPr>
              <p:cNvPr id="55" name="直線單箭頭接點 54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6" name="文字方塊 55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2" name="群組 21"/>
            <p:cNvGrpSpPr/>
            <p:nvPr/>
          </p:nvGrpSpPr>
          <p:grpSpPr>
            <a:xfrm>
              <a:off x="4827781" y="4472861"/>
              <a:ext cx="324692" cy="534955"/>
              <a:chOff x="2427839" y="3349689"/>
              <a:chExt cx="324692" cy="534955"/>
            </a:xfrm>
          </p:grpSpPr>
          <p:cxnSp>
            <p:nvCxnSpPr>
              <p:cNvPr id="53" name="直線單箭頭接點 52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4" name="文字方塊 53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6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3" name="群組 22"/>
            <p:cNvGrpSpPr/>
            <p:nvPr/>
          </p:nvGrpSpPr>
          <p:grpSpPr>
            <a:xfrm rot="5400000">
              <a:off x="3769953" y="4251260"/>
              <a:ext cx="320321" cy="1795332"/>
              <a:chOff x="2432210" y="3349689"/>
              <a:chExt cx="320321" cy="534955"/>
            </a:xfrm>
          </p:grpSpPr>
          <p:cxnSp>
            <p:nvCxnSpPr>
              <p:cNvPr id="51" name="直線單箭頭接點 50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2" name="文字方塊 51"/>
              <p:cNvSpPr txBox="1"/>
              <p:nvPr/>
            </p:nvSpPr>
            <p:spPr>
              <a:xfrm rot="16200000">
                <a:off x="2521703" y="3478667"/>
                <a:ext cx="980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10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4" name="群組 23"/>
            <p:cNvGrpSpPr/>
            <p:nvPr/>
          </p:nvGrpSpPr>
          <p:grpSpPr>
            <a:xfrm rot="5400000">
              <a:off x="4391293" y="3731093"/>
              <a:ext cx="276999" cy="642595"/>
              <a:chOff x="2483290" y="3349689"/>
              <a:chExt cx="276997" cy="534955"/>
            </a:xfrm>
          </p:grpSpPr>
          <p:cxnSp>
            <p:nvCxnSpPr>
              <p:cNvPr id="49" name="直線單箭頭接點 48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0" name="文字方塊 49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5" name="群組 24"/>
            <p:cNvGrpSpPr/>
            <p:nvPr/>
          </p:nvGrpSpPr>
          <p:grpSpPr>
            <a:xfrm rot="5400000">
              <a:off x="3197195" y="3594851"/>
              <a:ext cx="276999" cy="642595"/>
              <a:chOff x="2483290" y="3349689"/>
              <a:chExt cx="276997" cy="534955"/>
            </a:xfrm>
          </p:grpSpPr>
          <p:cxnSp>
            <p:nvCxnSpPr>
              <p:cNvPr id="47" name="直線單箭頭接點 46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8" name="文字方塊 47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6" name="群組 25"/>
            <p:cNvGrpSpPr/>
            <p:nvPr/>
          </p:nvGrpSpPr>
          <p:grpSpPr>
            <a:xfrm rot="16200000">
              <a:off x="3212744" y="4037333"/>
              <a:ext cx="276999" cy="642595"/>
              <a:chOff x="2483291" y="3349689"/>
              <a:chExt cx="276997" cy="534955"/>
            </a:xfrm>
          </p:grpSpPr>
          <p:cxnSp>
            <p:nvCxnSpPr>
              <p:cNvPr id="45" name="直線單箭頭接點 44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6" name="文字方塊 45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7" name="群組 26"/>
            <p:cNvGrpSpPr/>
            <p:nvPr/>
          </p:nvGrpSpPr>
          <p:grpSpPr>
            <a:xfrm rot="16200000">
              <a:off x="3215245" y="2907996"/>
              <a:ext cx="276999" cy="642595"/>
              <a:chOff x="2483291" y="3349689"/>
              <a:chExt cx="276997" cy="534955"/>
            </a:xfrm>
          </p:grpSpPr>
          <p:cxnSp>
            <p:nvCxnSpPr>
              <p:cNvPr id="43" name="直線單箭頭接點 42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4" name="文字方塊 43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8" name="群組 27"/>
            <p:cNvGrpSpPr/>
            <p:nvPr/>
          </p:nvGrpSpPr>
          <p:grpSpPr>
            <a:xfrm rot="16200000">
              <a:off x="4410553" y="2886731"/>
              <a:ext cx="276999" cy="642595"/>
              <a:chOff x="2483291" y="3349689"/>
              <a:chExt cx="276997" cy="534955"/>
            </a:xfrm>
          </p:grpSpPr>
          <p:cxnSp>
            <p:nvCxnSpPr>
              <p:cNvPr id="41" name="直線單箭頭接點 40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2" name="文字方塊 41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9" name="群組 28"/>
            <p:cNvGrpSpPr/>
            <p:nvPr/>
          </p:nvGrpSpPr>
          <p:grpSpPr>
            <a:xfrm rot="16200000">
              <a:off x="7333766" y="2894488"/>
              <a:ext cx="276999" cy="642595"/>
              <a:chOff x="2483291" y="3349689"/>
              <a:chExt cx="276997" cy="534955"/>
            </a:xfrm>
          </p:grpSpPr>
          <p:cxnSp>
            <p:nvCxnSpPr>
              <p:cNvPr id="39" name="直線單箭頭接點 38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0" name="文字方塊 39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0" name="群組 29"/>
            <p:cNvGrpSpPr/>
            <p:nvPr/>
          </p:nvGrpSpPr>
          <p:grpSpPr>
            <a:xfrm>
              <a:off x="7769496" y="3378937"/>
              <a:ext cx="324692" cy="534955"/>
              <a:chOff x="2427839" y="3349689"/>
              <a:chExt cx="324692" cy="534955"/>
            </a:xfrm>
          </p:grpSpPr>
          <p:cxnSp>
            <p:nvCxnSpPr>
              <p:cNvPr id="37" name="直線單箭頭接點 36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38" name="文字方塊 37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3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1" name="群組 30"/>
            <p:cNvGrpSpPr/>
            <p:nvPr/>
          </p:nvGrpSpPr>
          <p:grpSpPr>
            <a:xfrm rot="5400000">
              <a:off x="7314886" y="3733351"/>
              <a:ext cx="276999" cy="642595"/>
              <a:chOff x="2483290" y="3349689"/>
              <a:chExt cx="276997" cy="534955"/>
            </a:xfrm>
          </p:grpSpPr>
          <p:cxnSp>
            <p:nvCxnSpPr>
              <p:cNvPr id="35" name="直線單箭頭接點 34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36" name="文字方塊 35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5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2" name="群組 31"/>
            <p:cNvGrpSpPr/>
            <p:nvPr/>
          </p:nvGrpSpPr>
          <p:grpSpPr>
            <a:xfrm rot="10800000">
              <a:off x="6522528" y="3346527"/>
              <a:ext cx="328938" cy="534955"/>
              <a:chOff x="2752530" y="3349689"/>
              <a:chExt cx="328938" cy="534955"/>
            </a:xfrm>
          </p:grpSpPr>
          <p:cxnSp>
            <p:nvCxnSpPr>
              <p:cNvPr id="33" name="直線單箭頭接點 32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34" name="文字方塊 33"/>
              <p:cNvSpPr txBox="1"/>
              <p:nvPr/>
            </p:nvSpPr>
            <p:spPr>
              <a:xfrm rot="10800000">
                <a:off x="2752532" y="3446258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86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95402" y="590209"/>
            <a:ext cx="9601196" cy="1303867"/>
          </a:xfrm>
        </p:spPr>
        <p:txBody>
          <a:bodyPr/>
          <a:lstStyle/>
          <a:p>
            <a:r>
              <a:rPr lang="en-US" altLang="zh-TW" dirty="0" smtClean="0"/>
              <a:t>Visualization</a:t>
            </a:r>
            <a:endParaRPr lang="zh-TW" altLang="en-US" dirty="0"/>
          </a:p>
        </p:txBody>
      </p:sp>
      <p:pic>
        <p:nvPicPr>
          <p:cNvPr id="10" name="內容版面配置區 9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421" y="2572870"/>
            <a:ext cx="5660981" cy="2994212"/>
          </a:xfrm>
        </p:spPr>
      </p:pic>
      <p:grpSp>
        <p:nvGrpSpPr>
          <p:cNvPr id="11" name="群組 10"/>
          <p:cNvGrpSpPr/>
          <p:nvPr/>
        </p:nvGrpSpPr>
        <p:grpSpPr>
          <a:xfrm>
            <a:off x="6696402" y="2763345"/>
            <a:ext cx="4656743" cy="2613261"/>
            <a:chOff x="2427839" y="2780522"/>
            <a:chExt cx="5923059" cy="2811622"/>
          </a:xfrm>
        </p:grpSpPr>
        <p:sp>
          <p:nvSpPr>
            <p:cNvPr id="12" name="橢圓 11"/>
            <p:cNvSpPr/>
            <p:nvPr/>
          </p:nvSpPr>
          <p:spPr>
            <a:xfrm>
              <a:off x="2472612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0</a:t>
              </a:r>
              <a:endParaRPr lang="zh-TW" altLang="en-US" dirty="0"/>
            </a:p>
          </p:txBody>
        </p:sp>
        <p:sp>
          <p:nvSpPr>
            <p:cNvPr id="13" name="橢圓 12"/>
            <p:cNvSpPr/>
            <p:nvPr/>
          </p:nvSpPr>
          <p:spPr>
            <a:xfrm>
              <a:off x="3670041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3</a:t>
              </a:r>
              <a:endParaRPr lang="zh-TW" altLang="en-US" dirty="0"/>
            </a:p>
          </p:txBody>
        </p:sp>
        <p:sp>
          <p:nvSpPr>
            <p:cNvPr id="14" name="橢圓 13"/>
            <p:cNvSpPr/>
            <p:nvPr/>
          </p:nvSpPr>
          <p:spPr>
            <a:xfrm>
              <a:off x="4867470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6</a:t>
              </a:r>
              <a:endParaRPr lang="zh-TW" altLang="en-US" dirty="0"/>
            </a:p>
          </p:txBody>
        </p:sp>
        <p:sp>
          <p:nvSpPr>
            <p:cNvPr id="15" name="橢圓 14"/>
            <p:cNvSpPr/>
            <p:nvPr/>
          </p:nvSpPr>
          <p:spPr>
            <a:xfrm>
              <a:off x="2472611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1</a:t>
              </a:r>
              <a:endParaRPr lang="zh-TW" altLang="en-US" dirty="0"/>
            </a:p>
          </p:txBody>
        </p:sp>
        <p:sp>
          <p:nvSpPr>
            <p:cNvPr id="16" name="橢圓 15"/>
            <p:cNvSpPr/>
            <p:nvPr/>
          </p:nvSpPr>
          <p:spPr>
            <a:xfrm>
              <a:off x="2472611" y="4988766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5</a:t>
              </a:r>
              <a:endParaRPr lang="zh-TW" altLang="en-US" dirty="0"/>
            </a:p>
          </p:txBody>
        </p:sp>
        <p:sp>
          <p:nvSpPr>
            <p:cNvPr id="17" name="橢圓 16"/>
            <p:cNvSpPr/>
            <p:nvPr/>
          </p:nvSpPr>
          <p:spPr>
            <a:xfrm>
              <a:off x="3670041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2</a:t>
              </a:r>
              <a:endParaRPr lang="zh-TW" altLang="en-US" dirty="0"/>
            </a:p>
          </p:txBody>
        </p:sp>
        <p:sp>
          <p:nvSpPr>
            <p:cNvPr id="18" name="橢圓 17"/>
            <p:cNvSpPr/>
            <p:nvPr/>
          </p:nvSpPr>
          <p:spPr>
            <a:xfrm>
              <a:off x="4867468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4</a:t>
              </a:r>
              <a:endParaRPr lang="zh-TW" altLang="en-US" dirty="0"/>
            </a:p>
          </p:txBody>
        </p:sp>
        <p:sp>
          <p:nvSpPr>
            <p:cNvPr id="19" name="橢圓 18"/>
            <p:cNvSpPr/>
            <p:nvPr/>
          </p:nvSpPr>
          <p:spPr>
            <a:xfrm>
              <a:off x="4861246" y="5022977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7</a:t>
              </a:r>
              <a:endParaRPr lang="zh-TW" altLang="en-US" dirty="0"/>
            </a:p>
          </p:txBody>
        </p:sp>
        <p:sp>
          <p:nvSpPr>
            <p:cNvPr id="20" name="橢圓 19"/>
            <p:cNvSpPr/>
            <p:nvPr/>
          </p:nvSpPr>
          <p:spPr>
            <a:xfrm>
              <a:off x="6593632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8</a:t>
              </a:r>
              <a:endParaRPr lang="zh-TW" altLang="en-US" dirty="0"/>
            </a:p>
          </p:txBody>
        </p:sp>
        <p:sp>
          <p:nvSpPr>
            <p:cNvPr id="21" name="橢圓 20"/>
            <p:cNvSpPr/>
            <p:nvPr/>
          </p:nvSpPr>
          <p:spPr>
            <a:xfrm>
              <a:off x="7791061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9</a:t>
              </a:r>
              <a:endParaRPr lang="zh-TW" altLang="en-US" dirty="0"/>
            </a:p>
          </p:txBody>
        </p:sp>
        <p:sp>
          <p:nvSpPr>
            <p:cNvPr id="22" name="橢圓 21"/>
            <p:cNvSpPr/>
            <p:nvPr/>
          </p:nvSpPr>
          <p:spPr>
            <a:xfrm>
              <a:off x="6593632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 smtClean="0"/>
                <a:t>10</a:t>
              </a:r>
              <a:endParaRPr lang="zh-TW" altLang="en-US" sz="1050" dirty="0"/>
            </a:p>
          </p:txBody>
        </p:sp>
        <p:sp>
          <p:nvSpPr>
            <p:cNvPr id="23" name="橢圓 22"/>
            <p:cNvSpPr/>
            <p:nvPr/>
          </p:nvSpPr>
          <p:spPr>
            <a:xfrm>
              <a:off x="7791059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 smtClean="0"/>
                <a:t>11</a:t>
              </a:r>
              <a:endParaRPr lang="zh-TW" altLang="en-US" sz="1050" dirty="0"/>
            </a:p>
          </p:txBody>
        </p:sp>
        <p:grpSp>
          <p:nvGrpSpPr>
            <p:cNvPr id="24" name="群組 23"/>
            <p:cNvGrpSpPr/>
            <p:nvPr/>
          </p:nvGrpSpPr>
          <p:grpSpPr>
            <a:xfrm>
              <a:off x="2427839" y="3349689"/>
              <a:ext cx="328936" cy="534955"/>
              <a:chOff x="2427839" y="3349689"/>
              <a:chExt cx="328936" cy="534955"/>
            </a:xfrm>
          </p:grpSpPr>
          <p:cxnSp>
            <p:nvCxnSpPr>
              <p:cNvPr id="67" name="直線單箭頭接點 66"/>
              <p:cNvCxnSpPr>
                <a:stCxn id="12" idx="4"/>
                <a:endCxn id="15" idx="0"/>
              </p:cNvCxnSpPr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8" name="文字方塊 67"/>
              <p:cNvSpPr txBox="1"/>
              <p:nvPr/>
            </p:nvSpPr>
            <p:spPr>
              <a:xfrm>
                <a:off x="2427839" y="3432500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13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5" name="群組 24"/>
            <p:cNvGrpSpPr/>
            <p:nvPr/>
          </p:nvGrpSpPr>
          <p:grpSpPr>
            <a:xfrm>
              <a:off x="2432875" y="4453811"/>
              <a:ext cx="324692" cy="534955"/>
              <a:chOff x="2427839" y="3349689"/>
              <a:chExt cx="324692" cy="534955"/>
            </a:xfrm>
          </p:grpSpPr>
          <p:cxnSp>
            <p:nvCxnSpPr>
              <p:cNvPr id="65" name="直線單箭頭接點 64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6" name="文字方塊 65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6" name="群組 25"/>
            <p:cNvGrpSpPr/>
            <p:nvPr/>
          </p:nvGrpSpPr>
          <p:grpSpPr>
            <a:xfrm>
              <a:off x="3617538" y="3349689"/>
              <a:ext cx="328936" cy="534955"/>
              <a:chOff x="2427839" y="3349689"/>
              <a:chExt cx="328936" cy="534955"/>
            </a:xfrm>
          </p:grpSpPr>
          <p:cxnSp>
            <p:nvCxnSpPr>
              <p:cNvPr id="63" name="直線單箭頭接點 62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4" name="文字方塊 63"/>
              <p:cNvSpPr txBox="1"/>
              <p:nvPr/>
            </p:nvSpPr>
            <p:spPr>
              <a:xfrm>
                <a:off x="2427839" y="3432500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10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7" name="群組 26"/>
            <p:cNvGrpSpPr/>
            <p:nvPr/>
          </p:nvGrpSpPr>
          <p:grpSpPr>
            <a:xfrm>
              <a:off x="4827781" y="3349945"/>
              <a:ext cx="324692" cy="534955"/>
              <a:chOff x="2427839" y="3349689"/>
              <a:chExt cx="324692" cy="534955"/>
            </a:xfrm>
          </p:grpSpPr>
          <p:cxnSp>
            <p:nvCxnSpPr>
              <p:cNvPr id="61" name="直線單箭頭接點 60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2" name="文字方塊 61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8" name="群組 27"/>
            <p:cNvGrpSpPr/>
            <p:nvPr/>
          </p:nvGrpSpPr>
          <p:grpSpPr>
            <a:xfrm>
              <a:off x="4827781" y="4472861"/>
              <a:ext cx="324692" cy="534955"/>
              <a:chOff x="2427839" y="3349689"/>
              <a:chExt cx="324692" cy="534955"/>
            </a:xfrm>
          </p:grpSpPr>
          <p:cxnSp>
            <p:nvCxnSpPr>
              <p:cNvPr id="59" name="直線單箭頭接點 58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0" name="文字方塊 59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6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9" name="群組 28"/>
            <p:cNvGrpSpPr/>
            <p:nvPr/>
          </p:nvGrpSpPr>
          <p:grpSpPr>
            <a:xfrm rot="5400000">
              <a:off x="3769953" y="4251260"/>
              <a:ext cx="320321" cy="1795332"/>
              <a:chOff x="2432210" y="3349689"/>
              <a:chExt cx="320321" cy="534955"/>
            </a:xfrm>
          </p:grpSpPr>
          <p:cxnSp>
            <p:nvCxnSpPr>
              <p:cNvPr id="57" name="直線單箭頭接點 56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8" name="文字方塊 57"/>
              <p:cNvSpPr txBox="1"/>
              <p:nvPr/>
            </p:nvSpPr>
            <p:spPr>
              <a:xfrm rot="16200000">
                <a:off x="2521703" y="3478667"/>
                <a:ext cx="980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10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0" name="群組 29"/>
            <p:cNvGrpSpPr/>
            <p:nvPr/>
          </p:nvGrpSpPr>
          <p:grpSpPr>
            <a:xfrm rot="5400000">
              <a:off x="4391293" y="3731093"/>
              <a:ext cx="276999" cy="642595"/>
              <a:chOff x="2483290" y="3349689"/>
              <a:chExt cx="276997" cy="534955"/>
            </a:xfrm>
          </p:grpSpPr>
          <p:cxnSp>
            <p:nvCxnSpPr>
              <p:cNvPr id="55" name="直線單箭頭接點 54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6" name="文字方塊 55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1" name="群組 30"/>
            <p:cNvGrpSpPr/>
            <p:nvPr/>
          </p:nvGrpSpPr>
          <p:grpSpPr>
            <a:xfrm rot="5400000">
              <a:off x="3197195" y="3594851"/>
              <a:ext cx="276999" cy="642595"/>
              <a:chOff x="2483290" y="3349689"/>
              <a:chExt cx="276997" cy="534955"/>
            </a:xfrm>
          </p:grpSpPr>
          <p:cxnSp>
            <p:nvCxnSpPr>
              <p:cNvPr id="53" name="直線單箭頭接點 52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4" name="文字方塊 53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2" name="群組 31"/>
            <p:cNvGrpSpPr/>
            <p:nvPr/>
          </p:nvGrpSpPr>
          <p:grpSpPr>
            <a:xfrm rot="16200000">
              <a:off x="3212744" y="4037333"/>
              <a:ext cx="276999" cy="642595"/>
              <a:chOff x="2483291" y="3349689"/>
              <a:chExt cx="276997" cy="534955"/>
            </a:xfrm>
          </p:grpSpPr>
          <p:cxnSp>
            <p:nvCxnSpPr>
              <p:cNvPr id="51" name="直線單箭頭接點 50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2" name="文字方塊 51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3" name="群組 32"/>
            <p:cNvGrpSpPr/>
            <p:nvPr/>
          </p:nvGrpSpPr>
          <p:grpSpPr>
            <a:xfrm rot="16200000">
              <a:off x="3215245" y="2907996"/>
              <a:ext cx="276999" cy="642595"/>
              <a:chOff x="2483291" y="3349689"/>
              <a:chExt cx="276997" cy="534955"/>
            </a:xfrm>
          </p:grpSpPr>
          <p:cxnSp>
            <p:nvCxnSpPr>
              <p:cNvPr id="49" name="直線單箭頭接點 48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0" name="文字方塊 49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4" name="群組 33"/>
            <p:cNvGrpSpPr/>
            <p:nvPr/>
          </p:nvGrpSpPr>
          <p:grpSpPr>
            <a:xfrm rot="16200000">
              <a:off x="4410553" y="2886731"/>
              <a:ext cx="276999" cy="642595"/>
              <a:chOff x="2483291" y="3349689"/>
              <a:chExt cx="276997" cy="534955"/>
            </a:xfrm>
          </p:grpSpPr>
          <p:cxnSp>
            <p:nvCxnSpPr>
              <p:cNvPr id="47" name="直線單箭頭接點 46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8" name="文字方塊 47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5" name="群組 34"/>
            <p:cNvGrpSpPr/>
            <p:nvPr/>
          </p:nvGrpSpPr>
          <p:grpSpPr>
            <a:xfrm rot="16200000">
              <a:off x="7333766" y="2894488"/>
              <a:ext cx="276999" cy="642595"/>
              <a:chOff x="2483291" y="3349689"/>
              <a:chExt cx="276997" cy="534955"/>
            </a:xfrm>
          </p:grpSpPr>
          <p:cxnSp>
            <p:nvCxnSpPr>
              <p:cNvPr id="45" name="直線單箭頭接點 44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6" name="文字方塊 45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6" name="群組 35"/>
            <p:cNvGrpSpPr/>
            <p:nvPr/>
          </p:nvGrpSpPr>
          <p:grpSpPr>
            <a:xfrm>
              <a:off x="7769496" y="3378937"/>
              <a:ext cx="324692" cy="534955"/>
              <a:chOff x="2427839" y="3349689"/>
              <a:chExt cx="324692" cy="534955"/>
            </a:xfrm>
          </p:grpSpPr>
          <p:cxnSp>
            <p:nvCxnSpPr>
              <p:cNvPr id="43" name="直線單箭頭接點 42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4" name="文字方塊 43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3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7" name="群組 36"/>
            <p:cNvGrpSpPr/>
            <p:nvPr/>
          </p:nvGrpSpPr>
          <p:grpSpPr>
            <a:xfrm rot="5400000">
              <a:off x="7314886" y="3733351"/>
              <a:ext cx="276999" cy="642595"/>
              <a:chOff x="2483290" y="3349689"/>
              <a:chExt cx="276997" cy="534955"/>
            </a:xfrm>
          </p:grpSpPr>
          <p:cxnSp>
            <p:nvCxnSpPr>
              <p:cNvPr id="41" name="直線單箭頭接點 40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2" name="文字方塊 41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5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8" name="群組 37"/>
            <p:cNvGrpSpPr/>
            <p:nvPr/>
          </p:nvGrpSpPr>
          <p:grpSpPr>
            <a:xfrm rot="10800000">
              <a:off x="6522528" y="3346527"/>
              <a:ext cx="328938" cy="534955"/>
              <a:chOff x="2752530" y="3349689"/>
              <a:chExt cx="328938" cy="534955"/>
            </a:xfrm>
          </p:grpSpPr>
          <p:cxnSp>
            <p:nvCxnSpPr>
              <p:cNvPr id="39" name="直線單箭頭接點 38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0" name="文字方塊 39"/>
              <p:cNvSpPr txBox="1"/>
              <p:nvPr/>
            </p:nvSpPr>
            <p:spPr>
              <a:xfrm rot="10800000">
                <a:off x="2752532" y="3446258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3596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FA8FBE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5402" y="982132"/>
            <a:ext cx="9601196" cy="5207770"/>
          </a:xfrm>
        </p:spPr>
      </p:pic>
    </p:spTree>
    <p:extLst>
      <p:ext uri="{BB962C8B-B14F-4D97-AF65-F5344CB8AC3E}">
        <p14:creationId xmlns:p14="http://schemas.microsoft.com/office/powerpoint/2010/main" val="7143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Future work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1. Graph layout</a:t>
            </a:r>
          </a:p>
          <a:p>
            <a:r>
              <a:rPr lang="en-US" altLang="zh-TW" dirty="0" smtClean="0"/>
              <a:t>2. Label blocked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19571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0. Previous Problems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Graph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Single-Source Shortest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Path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Exhaustive solution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Greedy 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Programming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Dijkstra (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Optimal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Solution)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endParaRPr lang="zh-TW" altLang="en-US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118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Previous Problems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1. Hand made instructions</a:t>
            </a:r>
          </a:p>
          <a:p>
            <a:pPr lvl="1"/>
            <a:r>
              <a:rPr lang="en-US" altLang="zh-TW" dirty="0" smtClean="0"/>
              <a:t>Lots of preprocessing for instructions</a:t>
            </a:r>
          </a:p>
          <a:p>
            <a:pPr lvl="1"/>
            <a:r>
              <a:rPr lang="en-US" altLang="zh-TW" dirty="0" smtClean="0"/>
              <a:t>Lack </a:t>
            </a:r>
            <a:r>
              <a:rPr lang="en-US" altLang="zh-TW" dirty="0"/>
              <a:t>of </a:t>
            </a:r>
            <a:r>
              <a:rPr lang="en-US" altLang="zh-TW" dirty="0" smtClean="0"/>
              <a:t>flexibility</a:t>
            </a:r>
          </a:p>
          <a:p>
            <a:pPr lvl="1"/>
            <a:r>
              <a:rPr lang="en-US" altLang="zh-TW" dirty="0" smtClean="0"/>
              <a:t>Not shortest path</a:t>
            </a:r>
          </a:p>
          <a:p>
            <a:r>
              <a:rPr lang="en-US" altLang="zh-TW" dirty="0" smtClean="0"/>
              <a:t>2. Not robust (if ID8 is missing)</a:t>
            </a:r>
            <a:endParaRPr lang="zh-TW" altLang="en-US" dirty="0"/>
          </a:p>
        </p:txBody>
      </p:sp>
      <p:pic>
        <p:nvPicPr>
          <p:cNvPr id="53" name="圖片 52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727" y="3441550"/>
            <a:ext cx="5131822" cy="2053813"/>
          </a:xfrm>
          <a:prstGeom prst="rect">
            <a:avLst/>
          </a:prstGeom>
        </p:spPr>
      </p:pic>
      <p:sp>
        <p:nvSpPr>
          <p:cNvPr id="54" name="文字方塊 53"/>
          <p:cNvSpPr txBox="1"/>
          <p:nvPr/>
        </p:nvSpPr>
        <p:spPr>
          <a:xfrm>
            <a:off x="6281478" y="2708952"/>
            <a:ext cx="49103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kern="0" dirty="0" smtClean="0"/>
              <a:t>command</a:t>
            </a:r>
          </a:p>
          <a:p>
            <a:r>
              <a:rPr lang="en-US" altLang="zh-TW" kern="0" dirty="0" smtClean="0"/>
              <a:t>00,2;01,2;03,3;04,2;05,5;06,1;07,3;08,4;09,1;10,4;11,4</a:t>
            </a:r>
            <a:r>
              <a:rPr lang="en-US" altLang="zh-TW" kern="0" dirty="0"/>
              <a:t>;</a:t>
            </a:r>
            <a:endParaRPr lang="zh-TW" altLang="en-US" kern="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4733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Graph (Directed Graph)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3627" y="3210513"/>
            <a:ext cx="2184669" cy="956102"/>
          </a:xfrm>
          <a:prstGeom prst="rect">
            <a:avLst/>
          </a:prstGeom>
        </p:spPr>
      </p:pic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7082984"/>
              </p:ext>
            </p:extLst>
          </p:nvPr>
        </p:nvGraphicFramePr>
        <p:xfrm>
          <a:off x="8443341" y="2654022"/>
          <a:ext cx="2635139" cy="25012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2703">
                  <a:extLst>
                    <a:ext uri="{9D8B030D-6E8A-4147-A177-3AD203B41FA5}">
                      <a16:colId xmlns:a16="http://schemas.microsoft.com/office/drawing/2014/main" val="1488518237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3890527213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1205740539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3950489821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1039212959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3417431859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53732365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1311028511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2591854801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666957194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1619689701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2832030389"/>
                    </a:ext>
                  </a:extLst>
                </a:gridCol>
                <a:gridCol w="202703">
                  <a:extLst>
                    <a:ext uri="{9D8B030D-6E8A-4147-A177-3AD203B41FA5}">
                      <a16:colId xmlns:a16="http://schemas.microsoft.com/office/drawing/2014/main" val="2774920127"/>
                    </a:ext>
                  </a:extLst>
                </a:gridCol>
              </a:tblGrid>
              <a:tr h="169039"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0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2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3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4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5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6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7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8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9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10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94269426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0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effectLst/>
                        </a:rPr>
                        <a:t>13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2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93375560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effectLst/>
                        </a:rPr>
                        <a:t>2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42528299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2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5045734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3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10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effectLst/>
                        </a:rPr>
                        <a:t>2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59361207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4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effectLst/>
                        </a:rPr>
                        <a:t>6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24307823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5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606014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6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79409161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7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10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36328277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8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02290184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9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effectLst/>
                        </a:rPr>
                        <a:t>3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51367316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10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12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09798222"/>
                  </a:ext>
                </a:extLst>
              </a:tr>
              <a:tr h="1690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effectLst/>
                        </a:rPr>
                        <a:t>11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effectLst/>
                        </a:rPr>
                        <a:t>5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4143857"/>
                  </a:ext>
                </a:extLst>
              </a:tr>
            </a:tbl>
          </a:graphicData>
        </a:graphic>
      </p:graphicFrame>
      <p:grpSp>
        <p:nvGrpSpPr>
          <p:cNvPr id="5" name="群組 4"/>
          <p:cNvGrpSpPr/>
          <p:nvPr/>
        </p:nvGrpSpPr>
        <p:grpSpPr>
          <a:xfrm>
            <a:off x="3306849" y="2573823"/>
            <a:ext cx="4656743" cy="2613261"/>
            <a:chOff x="2427839" y="2780522"/>
            <a:chExt cx="5923059" cy="2811622"/>
          </a:xfrm>
        </p:grpSpPr>
        <p:sp>
          <p:nvSpPr>
            <p:cNvPr id="7" name="橢圓 6"/>
            <p:cNvSpPr/>
            <p:nvPr/>
          </p:nvSpPr>
          <p:spPr>
            <a:xfrm>
              <a:off x="2472612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0</a:t>
              </a:r>
              <a:endParaRPr lang="zh-TW" altLang="en-US" dirty="0"/>
            </a:p>
          </p:txBody>
        </p:sp>
        <p:sp>
          <p:nvSpPr>
            <p:cNvPr id="8" name="橢圓 7"/>
            <p:cNvSpPr/>
            <p:nvPr/>
          </p:nvSpPr>
          <p:spPr>
            <a:xfrm>
              <a:off x="3670041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3</a:t>
              </a:r>
              <a:endParaRPr lang="zh-TW" altLang="en-US" dirty="0"/>
            </a:p>
          </p:txBody>
        </p:sp>
        <p:sp>
          <p:nvSpPr>
            <p:cNvPr id="9" name="橢圓 8"/>
            <p:cNvSpPr/>
            <p:nvPr/>
          </p:nvSpPr>
          <p:spPr>
            <a:xfrm>
              <a:off x="4867470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6</a:t>
              </a:r>
              <a:endParaRPr lang="zh-TW" altLang="en-US" dirty="0"/>
            </a:p>
          </p:txBody>
        </p:sp>
        <p:sp>
          <p:nvSpPr>
            <p:cNvPr id="10" name="橢圓 9"/>
            <p:cNvSpPr/>
            <p:nvPr/>
          </p:nvSpPr>
          <p:spPr>
            <a:xfrm>
              <a:off x="2472611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1</a:t>
              </a:r>
              <a:endParaRPr lang="zh-TW" altLang="en-US" dirty="0"/>
            </a:p>
          </p:txBody>
        </p:sp>
        <p:sp>
          <p:nvSpPr>
            <p:cNvPr id="11" name="橢圓 10"/>
            <p:cNvSpPr/>
            <p:nvPr/>
          </p:nvSpPr>
          <p:spPr>
            <a:xfrm>
              <a:off x="2472611" y="4988766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5</a:t>
              </a:r>
              <a:endParaRPr lang="zh-TW" altLang="en-US" dirty="0"/>
            </a:p>
          </p:txBody>
        </p:sp>
        <p:sp>
          <p:nvSpPr>
            <p:cNvPr id="12" name="橢圓 11"/>
            <p:cNvSpPr/>
            <p:nvPr/>
          </p:nvSpPr>
          <p:spPr>
            <a:xfrm>
              <a:off x="3670041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2</a:t>
              </a:r>
              <a:endParaRPr lang="zh-TW" altLang="en-US" dirty="0"/>
            </a:p>
          </p:txBody>
        </p:sp>
        <p:sp>
          <p:nvSpPr>
            <p:cNvPr id="13" name="橢圓 12"/>
            <p:cNvSpPr/>
            <p:nvPr/>
          </p:nvSpPr>
          <p:spPr>
            <a:xfrm>
              <a:off x="4867468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4</a:t>
              </a:r>
              <a:endParaRPr lang="zh-TW" altLang="en-US" dirty="0"/>
            </a:p>
          </p:txBody>
        </p:sp>
        <p:sp>
          <p:nvSpPr>
            <p:cNvPr id="14" name="橢圓 13"/>
            <p:cNvSpPr/>
            <p:nvPr/>
          </p:nvSpPr>
          <p:spPr>
            <a:xfrm>
              <a:off x="4861246" y="5022977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7</a:t>
              </a:r>
              <a:endParaRPr lang="zh-TW" altLang="en-US" dirty="0"/>
            </a:p>
          </p:txBody>
        </p:sp>
        <p:sp>
          <p:nvSpPr>
            <p:cNvPr id="15" name="橢圓 14"/>
            <p:cNvSpPr/>
            <p:nvPr/>
          </p:nvSpPr>
          <p:spPr>
            <a:xfrm>
              <a:off x="6593632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8</a:t>
              </a:r>
              <a:endParaRPr lang="zh-TW" altLang="en-US" dirty="0"/>
            </a:p>
          </p:txBody>
        </p:sp>
        <p:sp>
          <p:nvSpPr>
            <p:cNvPr id="16" name="橢圓 15"/>
            <p:cNvSpPr/>
            <p:nvPr/>
          </p:nvSpPr>
          <p:spPr>
            <a:xfrm>
              <a:off x="7791061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9</a:t>
              </a:r>
              <a:endParaRPr lang="zh-TW" altLang="en-US" dirty="0"/>
            </a:p>
          </p:txBody>
        </p:sp>
        <p:sp>
          <p:nvSpPr>
            <p:cNvPr id="17" name="橢圓 16"/>
            <p:cNvSpPr/>
            <p:nvPr/>
          </p:nvSpPr>
          <p:spPr>
            <a:xfrm>
              <a:off x="6593632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 smtClean="0"/>
                <a:t>10</a:t>
              </a:r>
              <a:endParaRPr lang="zh-TW" altLang="en-US" sz="1050" dirty="0"/>
            </a:p>
          </p:txBody>
        </p:sp>
        <p:sp>
          <p:nvSpPr>
            <p:cNvPr id="18" name="橢圓 17"/>
            <p:cNvSpPr/>
            <p:nvPr/>
          </p:nvSpPr>
          <p:spPr>
            <a:xfrm>
              <a:off x="7791059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 smtClean="0"/>
                <a:t>11</a:t>
              </a:r>
              <a:endParaRPr lang="zh-TW" altLang="en-US" sz="1050" dirty="0"/>
            </a:p>
          </p:txBody>
        </p:sp>
        <p:grpSp>
          <p:nvGrpSpPr>
            <p:cNvPr id="19" name="群組 18"/>
            <p:cNvGrpSpPr/>
            <p:nvPr/>
          </p:nvGrpSpPr>
          <p:grpSpPr>
            <a:xfrm>
              <a:off x="2427839" y="3349689"/>
              <a:ext cx="328936" cy="534955"/>
              <a:chOff x="2427839" y="3349689"/>
              <a:chExt cx="328936" cy="534955"/>
            </a:xfrm>
          </p:grpSpPr>
          <p:cxnSp>
            <p:nvCxnSpPr>
              <p:cNvPr id="62" name="直線單箭頭接點 61"/>
              <p:cNvCxnSpPr>
                <a:stCxn id="7" idx="4"/>
                <a:endCxn id="10" idx="0"/>
              </p:cNvCxnSpPr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3" name="文字方塊 62"/>
              <p:cNvSpPr txBox="1"/>
              <p:nvPr/>
            </p:nvSpPr>
            <p:spPr>
              <a:xfrm>
                <a:off x="2427839" y="3432500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13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0" name="群組 19"/>
            <p:cNvGrpSpPr/>
            <p:nvPr/>
          </p:nvGrpSpPr>
          <p:grpSpPr>
            <a:xfrm>
              <a:off x="2432875" y="4453811"/>
              <a:ext cx="324692" cy="534955"/>
              <a:chOff x="2427839" y="3349689"/>
              <a:chExt cx="324692" cy="534955"/>
            </a:xfrm>
          </p:grpSpPr>
          <p:cxnSp>
            <p:nvCxnSpPr>
              <p:cNvPr id="60" name="直線單箭頭接點 59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1" name="文字方塊 60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1" name="群組 20"/>
            <p:cNvGrpSpPr/>
            <p:nvPr/>
          </p:nvGrpSpPr>
          <p:grpSpPr>
            <a:xfrm>
              <a:off x="3617538" y="3349689"/>
              <a:ext cx="328936" cy="534955"/>
              <a:chOff x="2427839" y="3349689"/>
              <a:chExt cx="328936" cy="534955"/>
            </a:xfrm>
          </p:grpSpPr>
          <p:cxnSp>
            <p:nvCxnSpPr>
              <p:cNvPr id="58" name="直線單箭頭接點 57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9" name="文字方塊 58"/>
              <p:cNvSpPr txBox="1"/>
              <p:nvPr/>
            </p:nvSpPr>
            <p:spPr>
              <a:xfrm>
                <a:off x="2427839" y="3432500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10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2" name="群組 21"/>
            <p:cNvGrpSpPr/>
            <p:nvPr/>
          </p:nvGrpSpPr>
          <p:grpSpPr>
            <a:xfrm>
              <a:off x="4827781" y="3349945"/>
              <a:ext cx="324692" cy="534955"/>
              <a:chOff x="2427839" y="3349689"/>
              <a:chExt cx="324692" cy="534955"/>
            </a:xfrm>
          </p:grpSpPr>
          <p:cxnSp>
            <p:nvCxnSpPr>
              <p:cNvPr id="56" name="直線單箭頭接點 55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7" name="文字方塊 56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3" name="群組 22"/>
            <p:cNvGrpSpPr/>
            <p:nvPr/>
          </p:nvGrpSpPr>
          <p:grpSpPr>
            <a:xfrm>
              <a:off x="4827781" y="4472861"/>
              <a:ext cx="324692" cy="534955"/>
              <a:chOff x="2427839" y="3349689"/>
              <a:chExt cx="324692" cy="534955"/>
            </a:xfrm>
          </p:grpSpPr>
          <p:cxnSp>
            <p:nvCxnSpPr>
              <p:cNvPr id="54" name="直線單箭頭接點 53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5" name="文字方塊 54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6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4" name="群組 23"/>
            <p:cNvGrpSpPr/>
            <p:nvPr/>
          </p:nvGrpSpPr>
          <p:grpSpPr>
            <a:xfrm rot="5400000">
              <a:off x="3769953" y="4251260"/>
              <a:ext cx="320321" cy="1795332"/>
              <a:chOff x="2432210" y="3349689"/>
              <a:chExt cx="320321" cy="534955"/>
            </a:xfrm>
          </p:grpSpPr>
          <p:cxnSp>
            <p:nvCxnSpPr>
              <p:cNvPr id="52" name="直線單箭頭接點 51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3" name="文字方塊 52"/>
              <p:cNvSpPr txBox="1"/>
              <p:nvPr/>
            </p:nvSpPr>
            <p:spPr>
              <a:xfrm rot="16200000">
                <a:off x="2521703" y="3478667"/>
                <a:ext cx="980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10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5" name="群組 24"/>
            <p:cNvGrpSpPr/>
            <p:nvPr/>
          </p:nvGrpSpPr>
          <p:grpSpPr>
            <a:xfrm rot="5400000">
              <a:off x="4391293" y="3731093"/>
              <a:ext cx="276999" cy="642595"/>
              <a:chOff x="2483290" y="3349689"/>
              <a:chExt cx="276997" cy="534955"/>
            </a:xfrm>
          </p:grpSpPr>
          <p:cxnSp>
            <p:nvCxnSpPr>
              <p:cNvPr id="50" name="直線單箭頭接點 49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1" name="文字方塊 50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6" name="群組 25"/>
            <p:cNvGrpSpPr/>
            <p:nvPr/>
          </p:nvGrpSpPr>
          <p:grpSpPr>
            <a:xfrm rot="5400000">
              <a:off x="3197195" y="3594851"/>
              <a:ext cx="276999" cy="642595"/>
              <a:chOff x="2483290" y="3349689"/>
              <a:chExt cx="276997" cy="534955"/>
            </a:xfrm>
          </p:grpSpPr>
          <p:cxnSp>
            <p:nvCxnSpPr>
              <p:cNvPr id="48" name="直線單箭頭接點 47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9" name="文字方塊 48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7" name="群組 26"/>
            <p:cNvGrpSpPr/>
            <p:nvPr/>
          </p:nvGrpSpPr>
          <p:grpSpPr>
            <a:xfrm rot="16200000">
              <a:off x="3212744" y="4037333"/>
              <a:ext cx="276999" cy="642595"/>
              <a:chOff x="2483291" y="3349689"/>
              <a:chExt cx="276997" cy="534955"/>
            </a:xfrm>
          </p:grpSpPr>
          <p:cxnSp>
            <p:nvCxnSpPr>
              <p:cNvPr id="46" name="直線單箭頭接點 45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7" name="文字方塊 46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8" name="群組 27"/>
            <p:cNvGrpSpPr/>
            <p:nvPr/>
          </p:nvGrpSpPr>
          <p:grpSpPr>
            <a:xfrm rot="16200000">
              <a:off x="3215245" y="2907996"/>
              <a:ext cx="276999" cy="642595"/>
              <a:chOff x="2483291" y="3349689"/>
              <a:chExt cx="276997" cy="534955"/>
            </a:xfrm>
          </p:grpSpPr>
          <p:cxnSp>
            <p:nvCxnSpPr>
              <p:cNvPr id="44" name="直線單箭頭接點 43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5" name="文字方塊 44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9" name="群組 28"/>
            <p:cNvGrpSpPr/>
            <p:nvPr/>
          </p:nvGrpSpPr>
          <p:grpSpPr>
            <a:xfrm rot="16200000">
              <a:off x="4410553" y="2886731"/>
              <a:ext cx="276999" cy="642595"/>
              <a:chOff x="2483291" y="3349689"/>
              <a:chExt cx="276997" cy="534955"/>
            </a:xfrm>
          </p:grpSpPr>
          <p:cxnSp>
            <p:nvCxnSpPr>
              <p:cNvPr id="42" name="直線單箭頭接點 41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3" name="文字方塊 42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0" name="群組 29"/>
            <p:cNvGrpSpPr/>
            <p:nvPr/>
          </p:nvGrpSpPr>
          <p:grpSpPr>
            <a:xfrm rot="16200000">
              <a:off x="7333766" y="2894488"/>
              <a:ext cx="276999" cy="642595"/>
              <a:chOff x="2483291" y="3349689"/>
              <a:chExt cx="276997" cy="534955"/>
            </a:xfrm>
          </p:grpSpPr>
          <p:cxnSp>
            <p:nvCxnSpPr>
              <p:cNvPr id="40" name="直線單箭頭接點 39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1" name="文字方塊 40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1" name="群組 30"/>
            <p:cNvGrpSpPr/>
            <p:nvPr/>
          </p:nvGrpSpPr>
          <p:grpSpPr>
            <a:xfrm>
              <a:off x="7769496" y="3378937"/>
              <a:ext cx="324692" cy="534955"/>
              <a:chOff x="2427839" y="3349689"/>
              <a:chExt cx="324692" cy="534955"/>
            </a:xfrm>
          </p:grpSpPr>
          <p:cxnSp>
            <p:nvCxnSpPr>
              <p:cNvPr id="38" name="直線單箭頭接點 37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39" name="文字方塊 38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3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2" name="群組 31"/>
            <p:cNvGrpSpPr/>
            <p:nvPr/>
          </p:nvGrpSpPr>
          <p:grpSpPr>
            <a:xfrm rot="5400000">
              <a:off x="7314886" y="3733351"/>
              <a:ext cx="276999" cy="642595"/>
              <a:chOff x="2483290" y="3349689"/>
              <a:chExt cx="276997" cy="534955"/>
            </a:xfrm>
          </p:grpSpPr>
          <p:cxnSp>
            <p:nvCxnSpPr>
              <p:cNvPr id="36" name="直線單箭頭接點 35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37" name="文字方塊 36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5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3" name="群組 32"/>
            <p:cNvGrpSpPr/>
            <p:nvPr/>
          </p:nvGrpSpPr>
          <p:grpSpPr>
            <a:xfrm rot="10800000">
              <a:off x="6522528" y="3346527"/>
              <a:ext cx="328938" cy="534955"/>
              <a:chOff x="2752530" y="3349689"/>
              <a:chExt cx="328938" cy="534955"/>
            </a:xfrm>
          </p:grpSpPr>
          <p:cxnSp>
            <p:nvCxnSpPr>
              <p:cNvPr id="34" name="直線單箭頭接點 33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35" name="文字方塊 34"/>
              <p:cNvSpPr txBox="1"/>
              <p:nvPr/>
            </p:nvSpPr>
            <p:spPr>
              <a:xfrm rot="10800000">
                <a:off x="2752532" y="3446258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</p:grpSp>
      <p:sp>
        <p:nvSpPr>
          <p:cNvPr id="3" name="文字方塊 2"/>
          <p:cNvSpPr txBox="1"/>
          <p:nvPr/>
        </p:nvSpPr>
        <p:spPr>
          <a:xfrm>
            <a:off x="922701" y="4267163"/>
            <a:ext cx="1739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Adjacency matrix</a:t>
            </a:r>
            <a:endParaRPr lang="zh-TW" altLang="en-US" dirty="0"/>
          </a:p>
        </p:txBody>
      </p:sp>
      <p:sp>
        <p:nvSpPr>
          <p:cNvPr id="65" name="文字方塊 64"/>
          <p:cNvSpPr txBox="1"/>
          <p:nvPr/>
        </p:nvSpPr>
        <p:spPr>
          <a:xfrm>
            <a:off x="5022083" y="5279565"/>
            <a:ext cx="1014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Real map</a:t>
            </a:r>
            <a:endParaRPr lang="zh-TW" altLang="en-US" dirty="0"/>
          </a:p>
        </p:txBody>
      </p:sp>
      <p:sp>
        <p:nvSpPr>
          <p:cNvPr id="66" name="文字方塊 65"/>
          <p:cNvSpPr txBox="1"/>
          <p:nvPr/>
        </p:nvSpPr>
        <p:spPr>
          <a:xfrm>
            <a:off x="9410007" y="5279565"/>
            <a:ext cx="1015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Excel file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80127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Single-Source Shortest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Path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Exhaustive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solution – high computational load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Greedy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not optimal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Programming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Optimal Solution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table to memorize previous work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save repeated calculations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Trade off between time and memory(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以空間換取時間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 </a:t>
            </a:r>
            <a:endParaRPr lang="en-US" altLang="zh-TW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/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最佳解的子集合也為最佳解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45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Dijkstra's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Premise: Weight must be non-negative real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Bottom up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Complexity O(|V</a:t>
            </a:r>
            <a:r>
              <a:rPr lang="en-US" altLang="zh-TW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|)</a:t>
            </a:r>
            <a:endParaRPr lang="zh-TW" altLang="en-US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18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6FCD99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6477" y="846960"/>
            <a:ext cx="9440121" cy="513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904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1338872" y="2714020"/>
            <a:ext cx="5923059" cy="2811622"/>
            <a:chOff x="2427839" y="2780522"/>
            <a:chExt cx="5923059" cy="2811622"/>
          </a:xfrm>
        </p:grpSpPr>
        <p:sp>
          <p:nvSpPr>
            <p:cNvPr id="4" name="橢圓 3"/>
            <p:cNvSpPr/>
            <p:nvPr/>
          </p:nvSpPr>
          <p:spPr>
            <a:xfrm>
              <a:off x="2472612" y="2780522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0</a:t>
              </a:r>
              <a:endParaRPr lang="zh-TW" altLang="en-US" dirty="0"/>
            </a:p>
          </p:txBody>
        </p:sp>
        <p:sp>
          <p:nvSpPr>
            <p:cNvPr id="5" name="橢圓 4"/>
            <p:cNvSpPr/>
            <p:nvPr/>
          </p:nvSpPr>
          <p:spPr>
            <a:xfrm>
              <a:off x="3670041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3</a:t>
              </a:r>
              <a:endParaRPr lang="zh-TW" altLang="en-US" dirty="0"/>
            </a:p>
          </p:txBody>
        </p:sp>
        <p:sp>
          <p:nvSpPr>
            <p:cNvPr id="16" name="橢圓 15"/>
            <p:cNvSpPr/>
            <p:nvPr/>
          </p:nvSpPr>
          <p:spPr>
            <a:xfrm>
              <a:off x="4867470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6</a:t>
              </a:r>
              <a:endParaRPr lang="zh-TW" altLang="en-US" dirty="0"/>
            </a:p>
          </p:txBody>
        </p:sp>
        <p:sp>
          <p:nvSpPr>
            <p:cNvPr id="17" name="橢圓 16"/>
            <p:cNvSpPr/>
            <p:nvPr/>
          </p:nvSpPr>
          <p:spPr>
            <a:xfrm>
              <a:off x="2472611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1</a:t>
              </a:r>
              <a:endParaRPr lang="zh-TW" altLang="en-US" dirty="0"/>
            </a:p>
          </p:txBody>
        </p:sp>
        <p:sp>
          <p:nvSpPr>
            <p:cNvPr id="18" name="橢圓 17"/>
            <p:cNvSpPr/>
            <p:nvPr/>
          </p:nvSpPr>
          <p:spPr>
            <a:xfrm>
              <a:off x="2472611" y="4988766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5</a:t>
              </a:r>
              <a:endParaRPr lang="zh-TW" altLang="en-US" dirty="0"/>
            </a:p>
          </p:txBody>
        </p:sp>
        <p:sp>
          <p:nvSpPr>
            <p:cNvPr id="19" name="橢圓 18"/>
            <p:cNvSpPr/>
            <p:nvPr/>
          </p:nvSpPr>
          <p:spPr>
            <a:xfrm>
              <a:off x="3670041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2</a:t>
              </a:r>
              <a:endParaRPr lang="zh-TW" altLang="en-US" dirty="0"/>
            </a:p>
          </p:txBody>
        </p:sp>
        <p:sp>
          <p:nvSpPr>
            <p:cNvPr id="20" name="橢圓 19"/>
            <p:cNvSpPr/>
            <p:nvPr/>
          </p:nvSpPr>
          <p:spPr>
            <a:xfrm>
              <a:off x="4867468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4</a:t>
              </a:r>
              <a:endParaRPr lang="zh-TW" altLang="en-US" dirty="0"/>
            </a:p>
          </p:txBody>
        </p:sp>
        <p:sp>
          <p:nvSpPr>
            <p:cNvPr id="21" name="橢圓 20"/>
            <p:cNvSpPr/>
            <p:nvPr/>
          </p:nvSpPr>
          <p:spPr>
            <a:xfrm>
              <a:off x="4861246" y="5022977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7</a:t>
              </a:r>
              <a:endParaRPr lang="zh-TW" altLang="en-US" dirty="0"/>
            </a:p>
          </p:txBody>
        </p:sp>
        <p:sp>
          <p:nvSpPr>
            <p:cNvPr id="23" name="橢圓 22"/>
            <p:cNvSpPr/>
            <p:nvPr/>
          </p:nvSpPr>
          <p:spPr>
            <a:xfrm>
              <a:off x="6593632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8</a:t>
              </a:r>
              <a:endParaRPr lang="zh-TW" altLang="en-US" dirty="0"/>
            </a:p>
          </p:txBody>
        </p:sp>
        <p:sp>
          <p:nvSpPr>
            <p:cNvPr id="24" name="橢圓 23"/>
            <p:cNvSpPr/>
            <p:nvPr/>
          </p:nvSpPr>
          <p:spPr>
            <a:xfrm>
              <a:off x="7791061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9</a:t>
              </a:r>
              <a:endParaRPr lang="zh-TW" altLang="en-US" dirty="0"/>
            </a:p>
          </p:txBody>
        </p:sp>
        <p:sp>
          <p:nvSpPr>
            <p:cNvPr id="25" name="橢圓 24"/>
            <p:cNvSpPr/>
            <p:nvPr/>
          </p:nvSpPr>
          <p:spPr>
            <a:xfrm>
              <a:off x="6593632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10</a:t>
              </a:r>
              <a:endParaRPr lang="zh-TW" altLang="en-US" sz="1600" dirty="0"/>
            </a:p>
          </p:txBody>
        </p:sp>
        <p:sp>
          <p:nvSpPr>
            <p:cNvPr id="26" name="橢圓 25"/>
            <p:cNvSpPr/>
            <p:nvPr/>
          </p:nvSpPr>
          <p:spPr>
            <a:xfrm>
              <a:off x="7791059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11</a:t>
              </a:r>
              <a:endParaRPr lang="zh-TW" altLang="en-US" sz="1600" dirty="0"/>
            </a:p>
          </p:txBody>
        </p:sp>
        <p:grpSp>
          <p:nvGrpSpPr>
            <p:cNvPr id="37" name="群組 36"/>
            <p:cNvGrpSpPr/>
            <p:nvPr/>
          </p:nvGrpSpPr>
          <p:grpSpPr>
            <a:xfrm>
              <a:off x="2427839" y="3349689"/>
              <a:ext cx="328936" cy="534955"/>
              <a:chOff x="2427839" y="3349689"/>
              <a:chExt cx="328936" cy="534955"/>
            </a:xfrm>
          </p:grpSpPr>
          <p:cxnSp>
            <p:nvCxnSpPr>
              <p:cNvPr id="35" name="直線單箭頭接點 34"/>
              <p:cNvCxnSpPr>
                <a:stCxn id="4" idx="4"/>
                <a:endCxn id="17" idx="0"/>
              </p:cNvCxnSpPr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36" name="文字方塊 35"/>
              <p:cNvSpPr txBox="1"/>
              <p:nvPr/>
            </p:nvSpPr>
            <p:spPr>
              <a:xfrm>
                <a:off x="2427839" y="3432500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13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8" name="群組 37"/>
            <p:cNvGrpSpPr/>
            <p:nvPr/>
          </p:nvGrpSpPr>
          <p:grpSpPr>
            <a:xfrm>
              <a:off x="2432875" y="4453811"/>
              <a:ext cx="324692" cy="534955"/>
              <a:chOff x="2427839" y="3349689"/>
              <a:chExt cx="324692" cy="534955"/>
            </a:xfrm>
          </p:grpSpPr>
          <p:cxnSp>
            <p:nvCxnSpPr>
              <p:cNvPr id="39" name="直線單箭頭接點 38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0" name="文字方塊 39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41" name="群組 40"/>
            <p:cNvGrpSpPr/>
            <p:nvPr/>
          </p:nvGrpSpPr>
          <p:grpSpPr>
            <a:xfrm>
              <a:off x="3617538" y="3349689"/>
              <a:ext cx="328936" cy="534955"/>
              <a:chOff x="2427839" y="3349689"/>
              <a:chExt cx="328936" cy="534955"/>
            </a:xfrm>
          </p:grpSpPr>
          <p:cxnSp>
            <p:nvCxnSpPr>
              <p:cNvPr id="42" name="直線單箭頭接點 41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3" name="文字方塊 42"/>
              <p:cNvSpPr txBox="1"/>
              <p:nvPr/>
            </p:nvSpPr>
            <p:spPr>
              <a:xfrm>
                <a:off x="2427839" y="3432500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10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44" name="群組 43"/>
            <p:cNvGrpSpPr/>
            <p:nvPr/>
          </p:nvGrpSpPr>
          <p:grpSpPr>
            <a:xfrm>
              <a:off x="4827781" y="3349945"/>
              <a:ext cx="324692" cy="534955"/>
              <a:chOff x="2427839" y="3349689"/>
              <a:chExt cx="324692" cy="534955"/>
            </a:xfrm>
          </p:grpSpPr>
          <p:cxnSp>
            <p:nvCxnSpPr>
              <p:cNvPr id="45" name="直線單箭頭接點 44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6" name="文字方塊 45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47" name="群組 46"/>
            <p:cNvGrpSpPr/>
            <p:nvPr/>
          </p:nvGrpSpPr>
          <p:grpSpPr>
            <a:xfrm>
              <a:off x="4827781" y="4472861"/>
              <a:ext cx="324692" cy="534955"/>
              <a:chOff x="2427839" y="3349689"/>
              <a:chExt cx="324692" cy="534955"/>
            </a:xfrm>
          </p:grpSpPr>
          <p:cxnSp>
            <p:nvCxnSpPr>
              <p:cNvPr id="48" name="直線單箭頭接點 47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9" name="文字方塊 48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6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50" name="群組 49"/>
            <p:cNvGrpSpPr/>
            <p:nvPr/>
          </p:nvGrpSpPr>
          <p:grpSpPr>
            <a:xfrm rot="5400000">
              <a:off x="3769953" y="4251260"/>
              <a:ext cx="320321" cy="1795332"/>
              <a:chOff x="2432210" y="3349689"/>
              <a:chExt cx="320321" cy="534955"/>
            </a:xfrm>
          </p:grpSpPr>
          <p:cxnSp>
            <p:nvCxnSpPr>
              <p:cNvPr id="51" name="直線單箭頭接點 50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2" name="文字方塊 51"/>
              <p:cNvSpPr txBox="1"/>
              <p:nvPr/>
            </p:nvSpPr>
            <p:spPr>
              <a:xfrm rot="16200000">
                <a:off x="2521703" y="3478667"/>
                <a:ext cx="980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10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53" name="群組 52"/>
            <p:cNvGrpSpPr/>
            <p:nvPr/>
          </p:nvGrpSpPr>
          <p:grpSpPr>
            <a:xfrm rot="5400000">
              <a:off x="4391293" y="3731093"/>
              <a:ext cx="276999" cy="642595"/>
              <a:chOff x="2483290" y="3349689"/>
              <a:chExt cx="276997" cy="534955"/>
            </a:xfrm>
          </p:grpSpPr>
          <p:cxnSp>
            <p:nvCxnSpPr>
              <p:cNvPr id="54" name="直線單箭頭接點 53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5" name="文字方塊 54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56" name="群組 55"/>
            <p:cNvGrpSpPr/>
            <p:nvPr/>
          </p:nvGrpSpPr>
          <p:grpSpPr>
            <a:xfrm rot="5400000">
              <a:off x="3197195" y="3594851"/>
              <a:ext cx="276999" cy="642595"/>
              <a:chOff x="2483290" y="3349689"/>
              <a:chExt cx="276997" cy="534955"/>
            </a:xfrm>
          </p:grpSpPr>
          <p:cxnSp>
            <p:nvCxnSpPr>
              <p:cNvPr id="57" name="直線單箭頭接點 56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8" name="文字方塊 57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59" name="群組 58"/>
            <p:cNvGrpSpPr/>
            <p:nvPr/>
          </p:nvGrpSpPr>
          <p:grpSpPr>
            <a:xfrm rot="16200000">
              <a:off x="3212744" y="4037333"/>
              <a:ext cx="276999" cy="642595"/>
              <a:chOff x="2483291" y="3349689"/>
              <a:chExt cx="276997" cy="534955"/>
            </a:xfrm>
          </p:grpSpPr>
          <p:cxnSp>
            <p:nvCxnSpPr>
              <p:cNvPr id="60" name="直線單箭頭接點 59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1" name="文字方塊 60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62" name="群組 61"/>
            <p:cNvGrpSpPr/>
            <p:nvPr/>
          </p:nvGrpSpPr>
          <p:grpSpPr>
            <a:xfrm rot="16200000">
              <a:off x="3215245" y="2907996"/>
              <a:ext cx="276999" cy="642595"/>
              <a:chOff x="2483291" y="3349689"/>
              <a:chExt cx="276997" cy="534955"/>
            </a:xfrm>
          </p:grpSpPr>
          <p:cxnSp>
            <p:nvCxnSpPr>
              <p:cNvPr id="63" name="直線單箭頭接點 62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4" name="文字方塊 63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65" name="群組 64"/>
            <p:cNvGrpSpPr/>
            <p:nvPr/>
          </p:nvGrpSpPr>
          <p:grpSpPr>
            <a:xfrm rot="16200000">
              <a:off x="4410553" y="2886731"/>
              <a:ext cx="276999" cy="642595"/>
              <a:chOff x="2483291" y="3349689"/>
              <a:chExt cx="276997" cy="534955"/>
            </a:xfrm>
          </p:grpSpPr>
          <p:cxnSp>
            <p:nvCxnSpPr>
              <p:cNvPr id="66" name="直線單箭頭接點 65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7" name="文字方塊 66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68" name="群組 67"/>
            <p:cNvGrpSpPr/>
            <p:nvPr/>
          </p:nvGrpSpPr>
          <p:grpSpPr>
            <a:xfrm rot="16200000">
              <a:off x="7333766" y="2894488"/>
              <a:ext cx="276999" cy="642595"/>
              <a:chOff x="2483291" y="3349689"/>
              <a:chExt cx="276997" cy="534955"/>
            </a:xfrm>
          </p:grpSpPr>
          <p:cxnSp>
            <p:nvCxnSpPr>
              <p:cNvPr id="69" name="直線單箭頭接點 68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70" name="文字方塊 69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71" name="群組 70"/>
            <p:cNvGrpSpPr/>
            <p:nvPr/>
          </p:nvGrpSpPr>
          <p:grpSpPr>
            <a:xfrm>
              <a:off x="7769496" y="3378937"/>
              <a:ext cx="324692" cy="534955"/>
              <a:chOff x="2427839" y="3349689"/>
              <a:chExt cx="324692" cy="534955"/>
            </a:xfrm>
          </p:grpSpPr>
          <p:cxnSp>
            <p:nvCxnSpPr>
              <p:cNvPr id="72" name="直線單箭頭接點 71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73" name="文字方塊 72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3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74" name="群組 73"/>
            <p:cNvGrpSpPr/>
            <p:nvPr/>
          </p:nvGrpSpPr>
          <p:grpSpPr>
            <a:xfrm rot="5400000">
              <a:off x="7314886" y="3733351"/>
              <a:ext cx="276999" cy="642595"/>
              <a:chOff x="2483290" y="3349689"/>
              <a:chExt cx="276997" cy="534955"/>
            </a:xfrm>
          </p:grpSpPr>
          <p:cxnSp>
            <p:nvCxnSpPr>
              <p:cNvPr id="75" name="直線單箭頭接點 74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76" name="文字方塊 75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5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77" name="群組 76"/>
            <p:cNvGrpSpPr/>
            <p:nvPr/>
          </p:nvGrpSpPr>
          <p:grpSpPr>
            <a:xfrm rot="10800000">
              <a:off x="6522528" y="3346527"/>
              <a:ext cx="328938" cy="534955"/>
              <a:chOff x="2752530" y="3349689"/>
              <a:chExt cx="328938" cy="534955"/>
            </a:xfrm>
          </p:grpSpPr>
          <p:cxnSp>
            <p:nvCxnSpPr>
              <p:cNvPr id="78" name="直線單箭頭接點 77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79" name="文字方塊 78"/>
              <p:cNvSpPr txBox="1"/>
              <p:nvPr/>
            </p:nvSpPr>
            <p:spPr>
              <a:xfrm rot="10800000">
                <a:off x="2752532" y="3446258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</p:grpSp>
      <p:sp>
        <p:nvSpPr>
          <p:cNvPr id="3" name="文字方塊 2"/>
          <p:cNvSpPr txBox="1"/>
          <p:nvPr/>
        </p:nvSpPr>
        <p:spPr>
          <a:xfrm>
            <a:off x="5433561" y="16376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/>
          </a:p>
        </p:txBody>
      </p:sp>
      <p:sp>
        <p:nvSpPr>
          <p:cNvPr id="80" name="標題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/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Dijkstra's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647031" y="2445467"/>
            <a:ext cx="3649219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Distance  </a:t>
            </a:r>
            <a:r>
              <a:rPr lang="zh-TW" altLang="en-US" dirty="0" smtClean="0"/>
              <a:t>  Visited    Path </a:t>
            </a:r>
            <a:r>
              <a:rPr lang="zh-TW" altLang="en-US" dirty="0"/>
              <a:t>Instruction</a:t>
            </a:r>
          </a:p>
          <a:p>
            <a:r>
              <a:rPr lang="zh-TW" altLang="en-US" dirty="0"/>
              <a:t>0         0     </a:t>
            </a:r>
            <a:r>
              <a:rPr lang="zh-TW" altLang="en-US" dirty="0" smtClean="0"/>
              <a:t>  True     </a:t>
            </a:r>
            <a:r>
              <a:rPr lang="zh-TW" altLang="en-US" dirty="0"/>
              <a:t>0</a:t>
            </a:r>
          </a:p>
          <a:p>
            <a:r>
              <a:rPr lang="zh-TW" altLang="en-US" dirty="0"/>
              <a:t>1      13.0    </a:t>
            </a:r>
            <a:r>
              <a:rPr lang="zh-TW" altLang="en-US" dirty="0" smtClean="0"/>
              <a:t>  False   </a:t>
            </a:r>
            <a:r>
              <a:rPr lang="zh-TW" altLang="en-US" dirty="0"/>
              <a:t>0 1           3</a:t>
            </a:r>
          </a:p>
          <a:p>
            <a:r>
              <a:rPr lang="zh-TW" altLang="en-US" dirty="0"/>
              <a:t>2      None    False  None</a:t>
            </a:r>
          </a:p>
          <a:p>
            <a:r>
              <a:rPr lang="zh-TW" altLang="en-US" dirty="0"/>
              <a:t>3       2.0 </a:t>
            </a:r>
            <a:r>
              <a:rPr lang="zh-TW" altLang="en-US" dirty="0" smtClean="0"/>
              <a:t>      </a:t>
            </a:r>
            <a:r>
              <a:rPr lang="en-US" altLang="zh-TW" dirty="0" smtClean="0"/>
              <a:t>        </a:t>
            </a:r>
            <a:r>
              <a:rPr lang="zh-TW" altLang="en-US" dirty="0" smtClean="0"/>
              <a:t>   </a:t>
            </a:r>
            <a:r>
              <a:rPr lang="zh-TW" altLang="en-US" dirty="0"/>
              <a:t>0 3           2</a:t>
            </a:r>
          </a:p>
          <a:p>
            <a:r>
              <a:rPr lang="zh-TW" altLang="en-US" dirty="0"/>
              <a:t>4      None    False  None</a:t>
            </a:r>
          </a:p>
          <a:p>
            <a:r>
              <a:rPr lang="zh-TW" altLang="en-US" dirty="0"/>
              <a:t>5      None    False  None</a:t>
            </a:r>
          </a:p>
          <a:p>
            <a:r>
              <a:rPr lang="zh-TW" altLang="en-US" dirty="0"/>
              <a:t>6      None    False  None</a:t>
            </a:r>
          </a:p>
          <a:p>
            <a:r>
              <a:rPr lang="zh-TW" altLang="en-US" dirty="0"/>
              <a:t>7      None    False  None</a:t>
            </a:r>
          </a:p>
          <a:p>
            <a:r>
              <a:rPr lang="zh-TW" altLang="en-US" dirty="0"/>
              <a:t>8      None    False  None</a:t>
            </a:r>
          </a:p>
          <a:p>
            <a:r>
              <a:rPr lang="zh-TW" altLang="en-US" dirty="0"/>
              <a:t>9      None   </a:t>
            </a:r>
            <a:r>
              <a:rPr lang="zh-TW" altLang="en-US" dirty="0" smtClean="0"/>
              <a:t> False  </a:t>
            </a:r>
            <a:r>
              <a:rPr lang="zh-TW" altLang="en-US" dirty="0"/>
              <a:t>None</a:t>
            </a:r>
          </a:p>
          <a:p>
            <a:r>
              <a:rPr lang="zh-TW" altLang="en-US" dirty="0"/>
              <a:t>10     None   </a:t>
            </a:r>
            <a:r>
              <a:rPr lang="zh-TW" altLang="en-US" dirty="0" smtClean="0"/>
              <a:t>False  </a:t>
            </a:r>
            <a:r>
              <a:rPr lang="zh-TW" altLang="en-US" dirty="0"/>
              <a:t>None</a:t>
            </a:r>
          </a:p>
          <a:p>
            <a:r>
              <a:rPr lang="zh-TW" altLang="en-US" dirty="0"/>
              <a:t>11     None   </a:t>
            </a:r>
            <a:r>
              <a:rPr lang="zh-TW" altLang="en-US" dirty="0" smtClean="0"/>
              <a:t>False  </a:t>
            </a:r>
            <a:r>
              <a:rPr lang="zh-TW" altLang="en-US" dirty="0"/>
              <a:t>None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8821863" y="3533745"/>
            <a:ext cx="61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True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8837666" y="3547502"/>
            <a:ext cx="637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False</a:t>
            </a:r>
            <a:endParaRPr lang="zh-TW" altLang="en-US" dirty="0"/>
          </a:p>
        </p:txBody>
      </p:sp>
      <p:sp>
        <p:nvSpPr>
          <p:cNvPr id="81" name="橢圓 80"/>
          <p:cNvSpPr/>
          <p:nvPr/>
        </p:nvSpPr>
        <p:spPr>
          <a:xfrm>
            <a:off x="2580561" y="2715060"/>
            <a:ext cx="559837" cy="569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282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8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Relaxation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grpSp>
        <p:nvGrpSpPr>
          <p:cNvPr id="4" name="群組 3"/>
          <p:cNvGrpSpPr/>
          <p:nvPr/>
        </p:nvGrpSpPr>
        <p:grpSpPr>
          <a:xfrm>
            <a:off x="1338872" y="2714020"/>
            <a:ext cx="5923059" cy="2811622"/>
            <a:chOff x="2427839" y="2780522"/>
            <a:chExt cx="5923059" cy="2811622"/>
          </a:xfrm>
        </p:grpSpPr>
        <p:sp>
          <p:nvSpPr>
            <p:cNvPr id="5" name="橢圓 4"/>
            <p:cNvSpPr/>
            <p:nvPr/>
          </p:nvSpPr>
          <p:spPr>
            <a:xfrm>
              <a:off x="2472612" y="2780522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0</a:t>
              </a:r>
              <a:endParaRPr lang="zh-TW" altLang="en-US" dirty="0"/>
            </a:p>
          </p:txBody>
        </p:sp>
        <p:sp>
          <p:nvSpPr>
            <p:cNvPr id="6" name="橢圓 5"/>
            <p:cNvSpPr/>
            <p:nvPr/>
          </p:nvSpPr>
          <p:spPr>
            <a:xfrm>
              <a:off x="3670041" y="2780522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3</a:t>
              </a:r>
              <a:endParaRPr lang="zh-TW" altLang="en-US" dirty="0"/>
            </a:p>
          </p:txBody>
        </p:sp>
        <p:sp>
          <p:nvSpPr>
            <p:cNvPr id="7" name="橢圓 6"/>
            <p:cNvSpPr/>
            <p:nvPr/>
          </p:nvSpPr>
          <p:spPr>
            <a:xfrm>
              <a:off x="4867470" y="2780522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6</a:t>
              </a:r>
              <a:endParaRPr lang="zh-TW" altLang="en-US" dirty="0"/>
            </a:p>
          </p:txBody>
        </p:sp>
        <p:sp>
          <p:nvSpPr>
            <p:cNvPr id="8" name="橢圓 7"/>
            <p:cNvSpPr/>
            <p:nvPr/>
          </p:nvSpPr>
          <p:spPr>
            <a:xfrm>
              <a:off x="2472611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1</a:t>
              </a:r>
              <a:endParaRPr lang="zh-TW" altLang="en-US" dirty="0"/>
            </a:p>
          </p:txBody>
        </p:sp>
        <p:sp>
          <p:nvSpPr>
            <p:cNvPr id="9" name="橢圓 8"/>
            <p:cNvSpPr/>
            <p:nvPr/>
          </p:nvSpPr>
          <p:spPr>
            <a:xfrm>
              <a:off x="2472611" y="4988766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5</a:t>
              </a:r>
              <a:endParaRPr lang="zh-TW" altLang="en-US" dirty="0"/>
            </a:p>
          </p:txBody>
        </p:sp>
        <p:sp>
          <p:nvSpPr>
            <p:cNvPr id="10" name="橢圓 9"/>
            <p:cNvSpPr/>
            <p:nvPr/>
          </p:nvSpPr>
          <p:spPr>
            <a:xfrm>
              <a:off x="3670041" y="3884644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2</a:t>
              </a:r>
              <a:endParaRPr lang="zh-TW" altLang="en-US" dirty="0"/>
            </a:p>
          </p:txBody>
        </p:sp>
        <p:sp>
          <p:nvSpPr>
            <p:cNvPr id="11" name="橢圓 10"/>
            <p:cNvSpPr/>
            <p:nvPr/>
          </p:nvSpPr>
          <p:spPr>
            <a:xfrm>
              <a:off x="4867468" y="3884644"/>
              <a:ext cx="559837" cy="569167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4</a:t>
              </a:r>
              <a:endParaRPr lang="zh-TW" altLang="en-US" dirty="0"/>
            </a:p>
          </p:txBody>
        </p:sp>
        <p:sp>
          <p:nvSpPr>
            <p:cNvPr id="12" name="橢圓 11"/>
            <p:cNvSpPr/>
            <p:nvPr/>
          </p:nvSpPr>
          <p:spPr>
            <a:xfrm>
              <a:off x="4861246" y="5022977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7</a:t>
              </a:r>
              <a:endParaRPr lang="zh-TW" altLang="en-US" dirty="0"/>
            </a:p>
          </p:txBody>
        </p:sp>
        <p:sp>
          <p:nvSpPr>
            <p:cNvPr id="13" name="橢圓 12"/>
            <p:cNvSpPr/>
            <p:nvPr/>
          </p:nvSpPr>
          <p:spPr>
            <a:xfrm>
              <a:off x="6593632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8</a:t>
              </a:r>
              <a:endParaRPr lang="zh-TW" altLang="en-US" dirty="0"/>
            </a:p>
          </p:txBody>
        </p:sp>
        <p:sp>
          <p:nvSpPr>
            <p:cNvPr id="14" name="橢圓 13"/>
            <p:cNvSpPr/>
            <p:nvPr/>
          </p:nvSpPr>
          <p:spPr>
            <a:xfrm>
              <a:off x="7791061" y="2780522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9</a:t>
              </a:r>
              <a:endParaRPr lang="zh-TW" altLang="en-US" dirty="0"/>
            </a:p>
          </p:txBody>
        </p:sp>
        <p:sp>
          <p:nvSpPr>
            <p:cNvPr id="15" name="橢圓 14"/>
            <p:cNvSpPr/>
            <p:nvPr/>
          </p:nvSpPr>
          <p:spPr>
            <a:xfrm>
              <a:off x="6593632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10</a:t>
              </a:r>
              <a:endParaRPr lang="zh-TW" altLang="en-US" sz="1600" dirty="0"/>
            </a:p>
          </p:txBody>
        </p:sp>
        <p:sp>
          <p:nvSpPr>
            <p:cNvPr id="16" name="橢圓 15"/>
            <p:cNvSpPr/>
            <p:nvPr/>
          </p:nvSpPr>
          <p:spPr>
            <a:xfrm>
              <a:off x="7791059" y="3884644"/>
              <a:ext cx="559837" cy="56916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dirty="0" smtClean="0"/>
                <a:t>11</a:t>
              </a:r>
              <a:endParaRPr lang="zh-TW" altLang="en-US" sz="1600" dirty="0"/>
            </a:p>
          </p:txBody>
        </p:sp>
        <p:grpSp>
          <p:nvGrpSpPr>
            <p:cNvPr id="17" name="群組 16"/>
            <p:cNvGrpSpPr/>
            <p:nvPr/>
          </p:nvGrpSpPr>
          <p:grpSpPr>
            <a:xfrm>
              <a:off x="2427839" y="3349689"/>
              <a:ext cx="328936" cy="534955"/>
              <a:chOff x="2427839" y="3349689"/>
              <a:chExt cx="328936" cy="534955"/>
            </a:xfrm>
          </p:grpSpPr>
          <p:cxnSp>
            <p:nvCxnSpPr>
              <p:cNvPr id="60" name="直線單箭頭接點 59"/>
              <p:cNvCxnSpPr>
                <a:stCxn id="5" idx="4"/>
                <a:endCxn id="8" idx="0"/>
              </p:cNvCxnSpPr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7030A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1" name="文字方塊 60"/>
              <p:cNvSpPr txBox="1"/>
              <p:nvPr/>
            </p:nvSpPr>
            <p:spPr>
              <a:xfrm>
                <a:off x="2427839" y="3432500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13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18" name="群組 17"/>
            <p:cNvGrpSpPr/>
            <p:nvPr/>
          </p:nvGrpSpPr>
          <p:grpSpPr>
            <a:xfrm>
              <a:off x="2432875" y="4453811"/>
              <a:ext cx="324692" cy="534955"/>
              <a:chOff x="2427839" y="3349689"/>
              <a:chExt cx="324692" cy="534955"/>
            </a:xfrm>
          </p:grpSpPr>
          <p:cxnSp>
            <p:nvCxnSpPr>
              <p:cNvPr id="58" name="直線單箭頭接點 57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9" name="文字方塊 58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19" name="群組 18"/>
            <p:cNvGrpSpPr/>
            <p:nvPr/>
          </p:nvGrpSpPr>
          <p:grpSpPr>
            <a:xfrm>
              <a:off x="3617538" y="3349689"/>
              <a:ext cx="328936" cy="534955"/>
              <a:chOff x="2427839" y="3349689"/>
              <a:chExt cx="328936" cy="534955"/>
            </a:xfrm>
          </p:grpSpPr>
          <p:cxnSp>
            <p:nvCxnSpPr>
              <p:cNvPr id="56" name="直線單箭頭接點 55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7" name="文字方塊 56"/>
              <p:cNvSpPr txBox="1"/>
              <p:nvPr/>
            </p:nvSpPr>
            <p:spPr>
              <a:xfrm>
                <a:off x="2427839" y="3432500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10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0" name="群組 19"/>
            <p:cNvGrpSpPr/>
            <p:nvPr/>
          </p:nvGrpSpPr>
          <p:grpSpPr>
            <a:xfrm>
              <a:off x="4827781" y="3349945"/>
              <a:ext cx="324692" cy="534955"/>
              <a:chOff x="2427839" y="3349689"/>
              <a:chExt cx="324692" cy="534955"/>
            </a:xfrm>
          </p:grpSpPr>
          <p:cxnSp>
            <p:nvCxnSpPr>
              <p:cNvPr id="54" name="直線單箭頭接點 53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5" name="文字方塊 54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1" name="群組 20"/>
            <p:cNvGrpSpPr/>
            <p:nvPr/>
          </p:nvGrpSpPr>
          <p:grpSpPr>
            <a:xfrm>
              <a:off x="4827781" y="4472861"/>
              <a:ext cx="324692" cy="534955"/>
              <a:chOff x="2427839" y="3349689"/>
              <a:chExt cx="324692" cy="534955"/>
            </a:xfrm>
          </p:grpSpPr>
          <p:cxnSp>
            <p:nvCxnSpPr>
              <p:cNvPr id="52" name="直線單箭頭接點 51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3" name="文字方塊 52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6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2" name="群組 21"/>
            <p:cNvGrpSpPr/>
            <p:nvPr/>
          </p:nvGrpSpPr>
          <p:grpSpPr>
            <a:xfrm rot="5400000">
              <a:off x="3769953" y="4251260"/>
              <a:ext cx="320321" cy="1795332"/>
              <a:chOff x="2432210" y="3349689"/>
              <a:chExt cx="320321" cy="534955"/>
            </a:xfrm>
          </p:grpSpPr>
          <p:cxnSp>
            <p:nvCxnSpPr>
              <p:cNvPr id="50" name="直線單箭頭接點 49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51" name="文字方塊 50"/>
              <p:cNvSpPr txBox="1"/>
              <p:nvPr/>
            </p:nvSpPr>
            <p:spPr>
              <a:xfrm rot="16200000">
                <a:off x="2521703" y="3478667"/>
                <a:ext cx="980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10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3" name="群組 22"/>
            <p:cNvGrpSpPr/>
            <p:nvPr/>
          </p:nvGrpSpPr>
          <p:grpSpPr>
            <a:xfrm rot="5400000">
              <a:off x="4391293" y="3731093"/>
              <a:ext cx="276999" cy="642595"/>
              <a:chOff x="2483290" y="3349689"/>
              <a:chExt cx="276997" cy="534955"/>
            </a:xfrm>
          </p:grpSpPr>
          <p:cxnSp>
            <p:nvCxnSpPr>
              <p:cNvPr id="48" name="直線單箭頭接點 47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9" name="文字方塊 48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4" name="群組 23"/>
            <p:cNvGrpSpPr/>
            <p:nvPr/>
          </p:nvGrpSpPr>
          <p:grpSpPr>
            <a:xfrm rot="5400000">
              <a:off x="3197195" y="3594851"/>
              <a:ext cx="276999" cy="642595"/>
              <a:chOff x="2483290" y="3349689"/>
              <a:chExt cx="276997" cy="534955"/>
            </a:xfrm>
          </p:grpSpPr>
          <p:cxnSp>
            <p:nvCxnSpPr>
              <p:cNvPr id="46" name="直線單箭頭接點 45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7" name="文字方塊 46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5" name="群組 24"/>
            <p:cNvGrpSpPr/>
            <p:nvPr/>
          </p:nvGrpSpPr>
          <p:grpSpPr>
            <a:xfrm rot="16200000">
              <a:off x="3212744" y="4037333"/>
              <a:ext cx="276999" cy="642595"/>
              <a:chOff x="2483291" y="3349689"/>
              <a:chExt cx="276997" cy="534955"/>
            </a:xfrm>
          </p:grpSpPr>
          <p:cxnSp>
            <p:nvCxnSpPr>
              <p:cNvPr id="44" name="直線單箭頭接點 43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5" name="文字方塊 44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6" name="群組 25"/>
            <p:cNvGrpSpPr/>
            <p:nvPr/>
          </p:nvGrpSpPr>
          <p:grpSpPr>
            <a:xfrm rot="16200000">
              <a:off x="3215245" y="2907996"/>
              <a:ext cx="276999" cy="642595"/>
              <a:chOff x="2483291" y="3349689"/>
              <a:chExt cx="276997" cy="534955"/>
            </a:xfrm>
          </p:grpSpPr>
          <p:cxnSp>
            <p:nvCxnSpPr>
              <p:cNvPr id="42" name="直線單箭頭接點 41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3" name="文字方塊 42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7" name="群組 26"/>
            <p:cNvGrpSpPr/>
            <p:nvPr/>
          </p:nvGrpSpPr>
          <p:grpSpPr>
            <a:xfrm rot="16200000">
              <a:off x="4410553" y="2886731"/>
              <a:ext cx="276999" cy="642595"/>
              <a:chOff x="2483291" y="3349689"/>
              <a:chExt cx="276997" cy="534955"/>
            </a:xfrm>
          </p:grpSpPr>
          <p:cxnSp>
            <p:nvCxnSpPr>
              <p:cNvPr id="40" name="直線單箭頭接點 39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1" name="文字方塊 40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8" name="群組 27"/>
            <p:cNvGrpSpPr/>
            <p:nvPr/>
          </p:nvGrpSpPr>
          <p:grpSpPr>
            <a:xfrm rot="16200000">
              <a:off x="7333766" y="2894488"/>
              <a:ext cx="276999" cy="642595"/>
              <a:chOff x="2483291" y="3349689"/>
              <a:chExt cx="276997" cy="534955"/>
            </a:xfrm>
          </p:grpSpPr>
          <p:cxnSp>
            <p:nvCxnSpPr>
              <p:cNvPr id="38" name="直線單箭頭接點 37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39" name="文字方塊 38"/>
              <p:cNvSpPr txBox="1"/>
              <p:nvPr/>
            </p:nvSpPr>
            <p:spPr>
              <a:xfrm rot="5400000">
                <a:off x="2514897" y="3462951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9" name="群組 28"/>
            <p:cNvGrpSpPr/>
            <p:nvPr/>
          </p:nvGrpSpPr>
          <p:grpSpPr>
            <a:xfrm>
              <a:off x="7769496" y="3378937"/>
              <a:ext cx="324692" cy="534955"/>
              <a:chOff x="2427839" y="3349689"/>
              <a:chExt cx="324692" cy="534955"/>
            </a:xfrm>
          </p:grpSpPr>
          <p:cxnSp>
            <p:nvCxnSpPr>
              <p:cNvPr id="36" name="直線單箭頭接點 35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37" name="文字方塊 36"/>
              <p:cNvSpPr txBox="1"/>
              <p:nvPr/>
            </p:nvSpPr>
            <p:spPr>
              <a:xfrm>
                <a:off x="2427839" y="3432500"/>
                <a:ext cx="256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>
                    <a:solidFill>
                      <a:srgbClr val="00B0F0"/>
                    </a:solidFill>
                  </a:rPr>
                  <a:t>3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0" name="群組 29"/>
            <p:cNvGrpSpPr/>
            <p:nvPr/>
          </p:nvGrpSpPr>
          <p:grpSpPr>
            <a:xfrm rot="5400000">
              <a:off x="7314886" y="3733351"/>
              <a:ext cx="276999" cy="642595"/>
              <a:chOff x="2483290" y="3349689"/>
              <a:chExt cx="276997" cy="534955"/>
            </a:xfrm>
          </p:grpSpPr>
          <p:cxnSp>
            <p:nvCxnSpPr>
              <p:cNvPr id="34" name="直線單箭頭接點 33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35" name="文字方塊 34"/>
              <p:cNvSpPr txBox="1"/>
              <p:nvPr/>
            </p:nvSpPr>
            <p:spPr>
              <a:xfrm rot="16200000">
                <a:off x="2514896" y="3462950"/>
                <a:ext cx="213786" cy="276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5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31" name="群組 30"/>
            <p:cNvGrpSpPr/>
            <p:nvPr/>
          </p:nvGrpSpPr>
          <p:grpSpPr>
            <a:xfrm rot="10800000">
              <a:off x="6522528" y="3346527"/>
              <a:ext cx="328938" cy="534955"/>
              <a:chOff x="2752530" y="3349689"/>
              <a:chExt cx="328938" cy="534955"/>
            </a:xfrm>
          </p:grpSpPr>
          <p:cxnSp>
            <p:nvCxnSpPr>
              <p:cNvPr id="32" name="直線單箭頭接點 31"/>
              <p:cNvCxnSpPr/>
              <p:nvPr/>
            </p:nvCxnSpPr>
            <p:spPr>
              <a:xfrm flipH="1">
                <a:off x="2752530" y="3349689"/>
                <a:ext cx="1" cy="534955"/>
              </a:xfrm>
              <a:prstGeom prst="straightConnector1">
                <a:avLst/>
              </a:prstGeom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33" name="文字方塊 32"/>
              <p:cNvSpPr txBox="1"/>
              <p:nvPr/>
            </p:nvSpPr>
            <p:spPr>
              <a:xfrm rot="10800000">
                <a:off x="2752532" y="3446258"/>
                <a:ext cx="32893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200" dirty="0" smtClean="0">
                    <a:solidFill>
                      <a:srgbClr val="00B0F0"/>
                    </a:solidFill>
                  </a:rPr>
                  <a:t>12</a:t>
                </a:r>
                <a:endParaRPr lang="zh-TW" altLang="en-US" sz="1200" dirty="0">
                  <a:solidFill>
                    <a:srgbClr val="00B0F0"/>
                  </a:solidFill>
                </a:endParaRPr>
              </a:p>
            </p:txBody>
          </p:sp>
        </p:grpSp>
      </p:grpSp>
      <p:sp>
        <p:nvSpPr>
          <p:cNvPr id="62" name="矩形 61"/>
          <p:cNvSpPr/>
          <p:nvPr/>
        </p:nvSpPr>
        <p:spPr>
          <a:xfrm>
            <a:off x="7622626" y="2445467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/>
              <a:t> Distance  </a:t>
            </a:r>
            <a:r>
              <a:rPr lang="zh-TW" altLang="en-US" dirty="0" smtClean="0"/>
              <a:t>   Visited     Path     Instruction</a:t>
            </a:r>
            <a:endParaRPr lang="zh-TW" altLang="en-US" dirty="0"/>
          </a:p>
          <a:p>
            <a:r>
              <a:rPr lang="zh-TW" altLang="en-US" dirty="0"/>
              <a:t>0  </a:t>
            </a:r>
            <a:r>
              <a:rPr lang="zh-TW" altLang="en-US" dirty="0" smtClean="0"/>
              <a:t>        </a:t>
            </a:r>
            <a:r>
              <a:rPr lang="zh-TW" altLang="en-US" dirty="0"/>
              <a:t>0   </a:t>
            </a:r>
            <a:r>
              <a:rPr lang="zh-TW" altLang="en-US" dirty="0" smtClean="0"/>
              <a:t>    </a:t>
            </a:r>
            <a:r>
              <a:rPr lang="zh-TW" altLang="en-US" dirty="0"/>
              <a:t>True          0</a:t>
            </a:r>
          </a:p>
          <a:p>
            <a:r>
              <a:rPr lang="zh-TW" altLang="en-US" dirty="0"/>
              <a:t>1  </a:t>
            </a:r>
            <a:r>
              <a:rPr lang="zh-TW" altLang="en-US" dirty="0" smtClean="0"/>
              <a:t>     </a:t>
            </a:r>
            <a:r>
              <a:rPr lang="zh-TW" altLang="en-US" dirty="0">
                <a:solidFill>
                  <a:srgbClr val="FF0000"/>
                </a:solidFill>
              </a:rPr>
              <a:t>13.0  </a:t>
            </a:r>
            <a:r>
              <a:rPr lang="zh-TW" altLang="en-US" dirty="0" smtClean="0">
                <a:solidFill>
                  <a:srgbClr val="FF0000"/>
                </a:solidFill>
              </a:rPr>
              <a:t>    </a:t>
            </a:r>
            <a:r>
              <a:rPr lang="zh-TW" altLang="en-US" dirty="0">
                <a:solidFill>
                  <a:srgbClr val="FF0000"/>
                </a:solidFill>
              </a:rPr>
              <a:t>False        0 1           3</a:t>
            </a:r>
          </a:p>
          <a:p>
            <a:r>
              <a:rPr lang="zh-TW" altLang="en-US" dirty="0"/>
              <a:t>2   </a:t>
            </a:r>
            <a:r>
              <a:rPr lang="zh-TW" altLang="en-US" dirty="0" smtClean="0"/>
              <a:t>     </a:t>
            </a:r>
            <a:r>
              <a:rPr lang="zh-TW" altLang="en-US" dirty="0"/>
              <a:t>6.0    </a:t>
            </a:r>
            <a:r>
              <a:rPr lang="zh-TW" altLang="en-US" dirty="0" smtClean="0"/>
              <a:t>   </a:t>
            </a:r>
            <a:r>
              <a:rPr lang="zh-TW" altLang="en-US" dirty="0"/>
              <a:t>True  </a:t>
            </a:r>
            <a:r>
              <a:rPr lang="zh-TW" altLang="en-US" dirty="0" smtClean="0"/>
              <a:t> 0 </a:t>
            </a:r>
            <a:r>
              <a:rPr lang="zh-TW" altLang="en-US" dirty="0"/>
              <a:t>3 6 4 2     2 2 3 4</a:t>
            </a:r>
          </a:p>
          <a:p>
            <a:r>
              <a:rPr lang="zh-TW" altLang="en-US" dirty="0"/>
              <a:t>3   </a:t>
            </a:r>
            <a:r>
              <a:rPr lang="zh-TW" altLang="en-US" dirty="0" smtClean="0"/>
              <a:t>     </a:t>
            </a:r>
            <a:r>
              <a:rPr lang="zh-TW" altLang="en-US" dirty="0"/>
              <a:t>2.0   </a:t>
            </a:r>
            <a:r>
              <a:rPr lang="zh-TW" altLang="en-US" dirty="0" smtClean="0"/>
              <a:t>    </a:t>
            </a:r>
            <a:r>
              <a:rPr lang="zh-TW" altLang="en-US" dirty="0"/>
              <a:t>True        0 3           2</a:t>
            </a:r>
          </a:p>
          <a:p>
            <a:r>
              <a:rPr lang="zh-TW" altLang="en-US" dirty="0"/>
              <a:t>4     </a:t>
            </a:r>
            <a:r>
              <a:rPr lang="zh-TW" altLang="en-US" dirty="0" smtClean="0"/>
              <a:t>   </a:t>
            </a:r>
            <a:r>
              <a:rPr lang="zh-TW" altLang="en-US" dirty="0"/>
              <a:t>5.0     </a:t>
            </a:r>
            <a:r>
              <a:rPr lang="zh-TW" altLang="en-US" dirty="0" smtClean="0"/>
              <a:t>  True    </a:t>
            </a:r>
            <a:r>
              <a:rPr lang="zh-TW" altLang="en-US" dirty="0"/>
              <a:t>0 3 6 4       2 2 3</a:t>
            </a:r>
          </a:p>
          <a:p>
            <a:r>
              <a:rPr lang="zh-TW" altLang="en-US" dirty="0"/>
              <a:t>5    </a:t>
            </a:r>
            <a:r>
              <a:rPr lang="zh-TW" altLang="en-US" dirty="0" smtClean="0"/>
              <a:t>   </a:t>
            </a:r>
            <a:r>
              <a:rPr lang="zh-TW" altLang="en-US" dirty="0"/>
              <a:t>None    False       None</a:t>
            </a:r>
          </a:p>
          <a:p>
            <a:r>
              <a:rPr lang="zh-TW" altLang="en-US" dirty="0"/>
              <a:t>6     </a:t>
            </a:r>
            <a:r>
              <a:rPr lang="zh-TW" altLang="en-US" dirty="0" smtClean="0"/>
              <a:t>   </a:t>
            </a:r>
            <a:r>
              <a:rPr lang="zh-TW" altLang="en-US" dirty="0"/>
              <a:t>4.0     </a:t>
            </a:r>
            <a:r>
              <a:rPr lang="zh-TW" altLang="en-US" dirty="0" smtClean="0"/>
              <a:t>  True        0 </a:t>
            </a:r>
            <a:r>
              <a:rPr lang="zh-TW" altLang="en-US" dirty="0"/>
              <a:t>3 6         2 2</a:t>
            </a:r>
          </a:p>
          <a:p>
            <a:r>
              <a:rPr lang="zh-TW" altLang="en-US" dirty="0"/>
              <a:t>7      </a:t>
            </a:r>
            <a:r>
              <a:rPr lang="zh-TW" altLang="en-US" dirty="0" smtClean="0"/>
              <a:t> 11</a:t>
            </a:r>
            <a:r>
              <a:rPr lang="zh-TW" altLang="en-US" dirty="0"/>
              <a:t>.0    </a:t>
            </a:r>
            <a:r>
              <a:rPr lang="zh-TW" altLang="en-US" dirty="0" smtClean="0"/>
              <a:t>  False   0 </a:t>
            </a:r>
            <a:r>
              <a:rPr lang="zh-TW" altLang="en-US" dirty="0"/>
              <a:t>3 6 4 7     2 2 3 3</a:t>
            </a:r>
          </a:p>
          <a:p>
            <a:r>
              <a:rPr lang="zh-TW" altLang="en-US" dirty="0"/>
              <a:t>8      </a:t>
            </a:r>
            <a:r>
              <a:rPr lang="zh-TW" altLang="en-US" dirty="0" smtClean="0"/>
              <a:t> None    </a:t>
            </a:r>
            <a:r>
              <a:rPr lang="zh-TW" altLang="en-US" dirty="0"/>
              <a:t>False       None</a:t>
            </a:r>
          </a:p>
          <a:p>
            <a:r>
              <a:rPr lang="zh-TW" altLang="en-US" dirty="0"/>
              <a:t>9     </a:t>
            </a:r>
            <a:r>
              <a:rPr lang="zh-TW" altLang="en-US" dirty="0" smtClean="0"/>
              <a:t>  </a:t>
            </a:r>
            <a:r>
              <a:rPr lang="zh-TW" altLang="en-US" dirty="0"/>
              <a:t>None    False       None</a:t>
            </a:r>
          </a:p>
          <a:p>
            <a:r>
              <a:rPr lang="zh-TW" altLang="en-US" dirty="0"/>
              <a:t>10     None    False       None</a:t>
            </a:r>
          </a:p>
          <a:p>
            <a:r>
              <a:rPr lang="zh-TW" altLang="en-US" dirty="0"/>
              <a:t>11     None    False       None</a:t>
            </a:r>
          </a:p>
        </p:txBody>
      </p:sp>
      <p:sp>
        <p:nvSpPr>
          <p:cNvPr id="63" name="文字方塊 62"/>
          <p:cNvSpPr txBox="1"/>
          <p:nvPr/>
        </p:nvSpPr>
        <p:spPr>
          <a:xfrm>
            <a:off x="5733120" y="4825250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d[2]+1&lt;d[1]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8515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有機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3974</TotalTime>
  <Words>599</Words>
  <Application>Microsoft Office PowerPoint</Application>
  <PresentationFormat>寬螢幕</PresentationFormat>
  <Paragraphs>259</Paragraphs>
  <Slides>13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1" baseType="lpstr">
      <vt:lpstr>微軟正黑體</vt:lpstr>
      <vt:lpstr>新細明體</vt:lpstr>
      <vt:lpstr>標楷體</vt:lpstr>
      <vt:lpstr>Arial</vt:lpstr>
      <vt:lpstr>Calibri</vt:lpstr>
      <vt:lpstr>Garamond</vt:lpstr>
      <vt:lpstr>Times New Roman</vt:lpstr>
      <vt:lpstr>有機</vt:lpstr>
      <vt:lpstr>Route Planning</vt:lpstr>
      <vt:lpstr>Outline</vt:lpstr>
      <vt:lpstr>Previous Problems</vt:lpstr>
      <vt:lpstr>Graph (Directed Graph)</vt:lpstr>
      <vt:lpstr>Single-Source Shortest Path</vt:lpstr>
      <vt:lpstr>Dijkstra's Algorithm</vt:lpstr>
      <vt:lpstr>PowerPoint 簡報</vt:lpstr>
      <vt:lpstr>Dijkstra's Algorithm</vt:lpstr>
      <vt:lpstr>Relaxation</vt:lpstr>
      <vt:lpstr>Relaxation</vt:lpstr>
      <vt:lpstr>Visualization</vt:lpstr>
      <vt:lpstr>PowerPoint 簡報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期初大咪</dc:title>
  <dc:creator>Admin</dc:creator>
  <cp:lastModifiedBy>Handsome</cp:lastModifiedBy>
  <cp:revision>98</cp:revision>
  <dcterms:created xsi:type="dcterms:W3CDTF">2020-03-03T06:18:54Z</dcterms:created>
  <dcterms:modified xsi:type="dcterms:W3CDTF">2021-01-14T06:33:54Z</dcterms:modified>
</cp:coreProperties>
</file>

<file path=docProps/thumbnail.jpeg>
</file>